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8" r:id="rId1"/>
  </p:sldMasterIdLst>
  <p:notesMasterIdLst>
    <p:notesMasterId r:id="rId20"/>
  </p:notesMasterIdLst>
  <p:sldIdLst>
    <p:sldId id="2147480339" r:id="rId2"/>
    <p:sldId id="2147480355" r:id="rId3"/>
    <p:sldId id="2147480333" r:id="rId4"/>
    <p:sldId id="2147480347" r:id="rId5"/>
    <p:sldId id="2147480349" r:id="rId6"/>
    <p:sldId id="2147480360" r:id="rId7"/>
    <p:sldId id="2147480367" r:id="rId8"/>
    <p:sldId id="2147480368" r:id="rId9"/>
    <p:sldId id="2147480363" r:id="rId10"/>
    <p:sldId id="2147480352" r:id="rId11"/>
    <p:sldId id="2147480365" r:id="rId12"/>
    <p:sldId id="2147480369" r:id="rId13"/>
    <p:sldId id="2147480370" r:id="rId14"/>
    <p:sldId id="2147480364" r:id="rId15"/>
    <p:sldId id="2147480366" r:id="rId16"/>
    <p:sldId id="2147480353" r:id="rId17"/>
    <p:sldId id="2147480354" r:id="rId18"/>
    <p:sldId id="2147480356" r:id="rId19"/>
  </p:sldIdLst>
  <p:sldSz cx="12192000" cy="6858000"/>
  <p:notesSz cx="6797675" cy="9926638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A20A99-CD58-AC5C-20ED-6088CD061AD0}" name="Jeni Chang" initials="JC" userId="23caba527d7f59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5F6"/>
    <a:srgbClr val="90B4BE"/>
    <a:srgbClr val="B9CDE5"/>
    <a:srgbClr val="F2F2F2"/>
    <a:srgbClr val="507C89"/>
    <a:srgbClr val="E6E6E6"/>
    <a:srgbClr val="8CBABE"/>
    <a:srgbClr val="339933"/>
    <a:srgbClr val="ADBD42"/>
    <a:srgbClr val="CC7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86183" autoAdjust="0"/>
  </p:normalViewPr>
  <p:slideViewPr>
    <p:cSldViewPr snapToGrid="0">
      <p:cViewPr>
        <p:scale>
          <a:sx n="66" d="100"/>
          <a:sy n="66" d="100"/>
        </p:scale>
        <p:origin x="488" y="-62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A21C466A-BEE1-465C-8B45-A5956C557BA0}" type="datetimeFigureOut">
              <a:rPr lang="en-US" smtClean="0"/>
              <a:t>10/29/2025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38D1E45D-C88A-4E28-88AF-6B7BE2B1A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5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304770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60953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914309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121907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23848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2861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33387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438156" algn="l" defTabSz="609539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10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49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表格化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25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01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741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9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1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0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預期開發技術及產品說明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52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866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D1E45D-C88A-4E28-88AF-6B7BE2B1A1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0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000" y="1122363"/>
            <a:ext cx="10800000" cy="2387600"/>
          </a:xfrm>
        </p:spPr>
        <p:txBody>
          <a:bodyPr anchor="ctr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000" y="3602038"/>
            <a:ext cx="10800000" cy="1655762"/>
          </a:xfrm>
        </p:spPr>
        <p:txBody>
          <a:bodyPr anchor="b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63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1080000"/>
            <a:ext cx="11520000" cy="52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5D6676CD-6250-47EB-B241-34B172BB811C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525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83C14E74-7942-4CBA-907B-6EB2F1CAE416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57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6000" y="1080000"/>
            <a:ext cx="5688000" cy="52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80000"/>
            <a:ext cx="5688000" cy="522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D596C715-CC0F-4F8F-A98C-436950C8DE29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53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00" y="72000"/>
            <a:ext cx="10800000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0200" y="1080000"/>
            <a:ext cx="5688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0200" y="1908000"/>
            <a:ext cx="5688000" cy="439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080000"/>
            <a:ext cx="5688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08000"/>
            <a:ext cx="5688000" cy="439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715CD3EF-D82C-4B82-AABA-869A42515E56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50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44FE1AA3-A119-44A4-BAE0-2D5185407DFE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7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36000" y="6490825"/>
            <a:ext cx="12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fld id="{9CE14405-049C-4A8C-A3B6-BD8E4453742A}" type="datetime1">
              <a:rPr lang="en-US" altLang="zh-TW" smtClean="0"/>
              <a:t>10/29/2025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0176" y="6490825"/>
            <a:ext cx="3060000" cy="288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Noto Sans TC" panose="020B0500000000000000" pitchFamily="34" charset="-120"/>
                <a:ea typeface="Noto Sans TC" panose="020B0500000000000000" pitchFamily="34" charset="-12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094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FDF2A-A3E9-4EAF-8B8D-45D879F7F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124" y="76809"/>
            <a:ext cx="4873752" cy="910615"/>
          </a:xfrm>
        </p:spPr>
        <p:txBody>
          <a:bodyPr anchor="b">
            <a:noAutofit/>
          </a:bodyPr>
          <a:lstStyle>
            <a:lvl1pPr>
              <a:defRPr sz="40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C09A4-276C-4BCA-B4C8-34C102CD4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07124" y="6356350"/>
            <a:ext cx="3592678" cy="365125"/>
          </a:xfrm>
        </p:spPr>
        <p:txBody>
          <a:bodyPr/>
          <a:lstStyle>
            <a:lvl1pPr>
              <a:defRPr>
                <a:solidFill>
                  <a:srgbClr val="168DA5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1257A-9E39-49E4-AABE-4C681F9C2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99802" y="6356350"/>
            <a:ext cx="1281074" cy="365125"/>
          </a:xfrm>
        </p:spPr>
        <p:txBody>
          <a:bodyPr/>
          <a:lstStyle>
            <a:lvl1pPr>
              <a:defRPr>
                <a:solidFill>
                  <a:srgbClr val="168DA5"/>
                </a:solidFill>
              </a:defRPr>
            </a:lvl1pPr>
          </a:lstStyle>
          <a:p>
            <a:fld id="{3F2141CC-6D22-46E7-B2BD-FEB7FB34A0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470D81F-804A-42DC-B42F-E2F6F15B25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7999"/>
          </a:xfrm>
          <a:solidFill>
            <a:srgbClr val="168DA5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B10ED2-157C-4FED-9667-31CAEEECCE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112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6386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  <a:prstGeom prst="rect">
            <a:avLst/>
          </a:prstGeom>
        </p:spPr>
        <p:txBody>
          <a:bodyPr vert="horz" lIns="72000" tIns="36000" rIns="72000" bIns="360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00" y="1080000"/>
            <a:ext cx="11520000" cy="5220000"/>
          </a:xfrm>
          <a:prstGeom prst="rect">
            <a:avLst/>
          </a:prstGeom>
        </p:spPr>
        <p:txBody>
          <a:bodyPr vert="horz" lIns="72000" tIns="36000" rIns="72000" bIns="36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96000" y="6588000"/>
            <a:ext cx="1800000" cy="184666"/>
          </a:xfrm>
          <a:prstGeom prst="rect">
            <a:avLst/>
          </a:prstGeom>
        </p:spPr>
        <p:txBody>
          <a:bodyPr vert="horz" lIns="72000" tIns="0" rIns="72000" bIns="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接點 6"/>
          <p:cNvCxnSpPr/>
          <p:nvPr userDrawn="1"/>
        </p:nvCxnSpPr>
        <p:spPr>
          <a:xfrm>
            <a:off x="246000" y="6480000"/>
            <a:ext cx="11700000" cy="0"/>
          </a:xfrm>
          <a:prstGeom prst="line">
            <a:avLst/>
          </a:prstGeom>
          <a:ln>
            <a:solidFill>
              <a:srgbClr val="507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8726804" y="6487531"/>
            <a:ext cx="3219196" cy="288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ctr">
            <a:noAutofit/>
          </a:bodyPr>
          <a:lstStyle/>
          <a:p>
            <a:pPr algn="dist"/>
            <a:r>
              <a:rPr lang="zh-TW" altLang="en-US" sz="1400" b="1" dirty="0">
                <a:solidFill>
                  <a:srgbClr val="507C8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數位發展部  </a:t>
            </a:r>
            <a:r>
              <a:rPr lang="en-US" altLang="zh-TW" sz="1400" b="0" dirty="0">
                <a:solidFill>
                  <a:srgbClr val="507C8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Ministry of Digital Affairs</a:t>
            </a:r>
            <a:endParaRPr lang="zh-TW" altLang="en-US" sz="1400" b="0" dirty="0">
              <a:solidFill>
                <a:srgbClr val="507C8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413A6664-83E5-4487-B534-989C9B886DA9}"/>
              </a:ext>
            </a:extLst>
          </p:cNvPr>
          <p:cNvSpPr/>
          <p:nvPr userDrawn="1"/>
        </p:nvSpPr>
        <p:spPr>
          <a:xfrm>
            <a:off x="0" y="0"/>
            <a:ext cx="323529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044000" cy="10158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229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</p:sldLayoutIdLst>
  <p:hf hdr="0" ftr="0" dt="0"/>
  <p:txStyles>
    <p:titleStyle>
      <a:lvl1pPr marL="0" algn="l" defTabSz="914400" rtl="0" eaLnBrk="1" latinLnBrk="0" hangingPunct="1">
        <a:lnSpc>
          <a:spcPct val="100000"/>
        </a:lnSpc>
        <a:spcBef>
          <a:spcPts val="0"/>
        </a:spcBef>
        <a:buNone/>
        <a:defRPr sz="40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4445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71755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982663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1255713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/>
          <p:cNvSpPr>
            <a:spLocks noGrp="1"/>
          </p:cNvSpPr>
          <p:nvPr>
            <p:ph type="subTitle" idx="1"/>
          </p:nvPr>
        </p:nvSpPr>
        <p:spPr>
          <a:xfrm>
            <a:off x="1235999" y="4122814"/>
            <a:ext cx="9719999" cy="1260000"/>
          </a:xfrm>
        </p:spPr>
        <p:txBody>
          <a:bodyPr anchor="ctr" anchorCtr="0">
            <a:normAutofit fontScale="8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zh-TW" altLang="en-US" dirty="0"/>
              <a:t>申請類別一：需求導向 </a:t>
            </a:r>
            <a:r>
              <a:rPr lang="en-US" altLang="zh-TW" dirty="0"/>
              <a:t>AI </a:t>
            </a:r>
            <a:r>
              <a:rPr lang="zh-TW" altLang="en-US" dirty="0"/>
              <a:t>轉型推動</a:t>
            </a:r>
            <a:endParaRPr lang="en-US" altLang="zh-TW" dirty="0"/>
          </a:p>
          <a:p>
            <a:pPr algn="just">
              <a:lnSpc>
                <a:spcPct val="150000"/>
              </a:lnSpc>
            </a:pPr>
            <a:r>
              <a:rPr lang="zh-TW" altLang="en-US" dirty="0"/>
              <a:t>計畫名稱：</a:t>
            </a:r>
            <a:endParaRPr lang="en-US" altLang="zh-TW" dirty="0"/>
          </a:p>
          <a:p>
            <a:pPr algn="just">
              <a:lnSpc>
                <a:spcPct val="150000"/>
              </a:lnSpc>
            </a:pPr>
            <a:r>
              <a:rPr lang="zh-TW" altLang="en-US" dirty="0"/>
              <a:t>提案廠商：</a:t>
            </a:r>
            <a:r>
              <a:rPr lang="en-US" altLang="zh-TW" dirty="0" err="1"/>
              <a:t>oo</a:t>
            </a:r>
            <a:r>
              <a:rPr lang="zh-TW" altLang="en-US" dirty="0"/>
              <a:t>公司</a:t>
            </a:r>
            <a:endParaRPr lang="en-US" altLang="zh-TW" dirty="0"/>
          </a:p>
        </p:txBody>
      </p:sp>
      <p:grpSp>
        <p:nvGrpSpPr>
          <p:cNvPr id="2" name="群組 1"/>
          <p:cNvGrpSpPr/>
          <p:nvPr/>
        </p:nvGrpSpPr>
        <p:grpSpPr>
          <a:xfrm>
            <a:off x="1236000" y="3170034"/>
            <a:ext cx="9720000" cy="732800"/>
            <a:chOff x="1416000" y="3739366"/>
            <a:chExt cx="9720000" cy="732800"/>
          </a:xfrm>
        </p:grpSpPr>
        <p:sp>
          <p:nvSpPr>
            <p:cNvPr id="23" name="TextBox 43">
              <a:extLst>
                <a:ext uri="{FF2B5EF4-FFF2-40B4-BE49-F238E27FC236}">
                  <a16:creationId xmlns:a16="http://schemas.microsoft.com/office/drawing/2014/main" id="{D02F4B8E-9B3E-4F0F-A7A3-4E4CCE2F61D7}"/>
                </a:ext>
              </a:extLst>
            </p:cNvPr>
            <p:cNvSpPr txBox="1"/>
            <p:nvPr/>
          </p:nvSpPr>
          <p:spPr>
            <a:xfrm>
              <a:off x="1416000" y="3856613"/>
              <a:ext cx="9720000" cy="615553"/>
            </a:xfrm>
            <a:prstGeom prst="rect">
              <a:avLst/>
            </a:prstGeom>
            <a:solidFill>
              <a:srgbClr val="1C303C"/>
            </a:solidFill>
          </p:spPr>
          <p:txBody>
            <a:bodyPr wrap="square" lIns="36000" tIns="0" rIns="36000" bIns="0" rtlCol="0">
              <a:spAutoFit/>
            </a:bodyPr>
            <a:lstStyle/>
            <a:p>
              <a:pPr lvl="0" algn="ctr" defTabSz="914400"/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Rectangle 38">
              <a:extLst>
                <a:ext uri="{FF2B5EF4-FFF2-40B4-BE49-F238E27FC236}">
                  <a16:creationId xmlns:a16="http://schemas.microsoft.com/office/drawing/2014/main" id="{EA19F564-C784-4AD8-912A-2FD004D79F20}"/>
                </a:ext>
              </a:extLst>
            </p:cNvPr>
            <p:cNvSpPr/>
            <p:nvPr/>
          </p:nvSpPr>
          <p:spPr>
            <a:xfrm>
              <a:off x="1416000" y="3739366"/>
              <a:ext cx="9720000" cy="63623"/>
            </a:xfrm>
            <a:prstGeom prst="rect">
              <a:avLst/>
            </a:prstGeom>
            <a:solidFill>
              <a:srgbClr val="1C30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1" name="Rectangle 15">
            <a:extLst>
              <a:ext uri="{FF2B5EF4-FFF2-40B4-BE49-F238E27FC236}">
                <a16:creationId xmlns:a16="http://schemas.microsoft.com/office/drawing/2014/main" id="{CC4808BA-8471-4775-9C2B-B33718187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899" y="1736605"/>
            <a:ext cx="99871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114</a:t>
            </a: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年度促成</a:t>
            </a:r>
            <a:r>
              <a:rPr kumimoji="1" lang="en-US" altLang="zh-TW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AI</a:t>
            </a: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解決方案價值擴散申請作業</a:t>
            </a:r>
            <a:endParaRPr kumimoji="1" lang="en-US" altLang="zh-TW" sz="40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華康隸書體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華康隸書體" charset="-120"/>
              </a:rPr>
              <a:t>提案簡報</a:t>
            </a:r>
          </a:p>
        </p:txBody>
      </p:sp>
    </p:spTree>
    <p:extLst>
      <p:ext uri="{BB962C8B-B14F-4D97-AF65-F5344CB8AC3E}">
        <p14:creationId xmlns:p14="http://schemas.microsoft.com/office/powerpoint/2010/main" val="2244195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AC6791-939C-4592-80F1-D5BDCD820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四、計畫推動說明與時程規劃</a:t>
            </a:r>
            <a:r>
              <a:rPr lang="en-US" altLang="zh-TW" sz="3000" dirty="0"/>
              <a:t>(1/2)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9211B90-1F60-4DFF-9A04-86F92FA5C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95667"/>
            <a:ext cx="1800000" cy="276999"/>
          </a:xfrm>
        </p:spPr>
        <p:txBody>
          <a:bodyPr/>
          <a:lstStyle/>
          <a:p>
            <a:r>
              <a:rPr lang="en-US" dirty="0"/>
              <a:t>10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6C3E74-8997-469A-86FB-16502DF00F48}"/>
              </a:ext>
            </a:extLst>
          </p:cNvPr>
          <p:cNvSpPr txBox="1"/>
          <p:nvPr/>
        </p:nvSpPr>
        <p:spPr>
          <a:xfrm>
            <a:off x="8676003" y="522000"/>
            <a:ext cx="2683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*得依實際需求增列工作項目。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74828FD-6691-40B5-BA1C-2D8C4A40F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581412"/>
              </p:ext>
            </p:extLst>
          </p:nvPr>
        </p:nvGraphicFramePr>
        <p:xfrm>
          <a:off x="1098333" y="838779"/>
          <a:ext cx="10261183" cy="53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277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28548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6898646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3801885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63335956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500839877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513012381"/>
                    </a:ext>
                  </a:extLst>
                </a:gridCol>
              </a:tblGrid>
              <a:tr h="273315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分項權重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115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420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41566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資料清理與萃取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8385932"/>
                  </a:ext>
                </a:extLst>
              </a:tr>
              <a:tr h="273315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1141060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B.</a:t>
                      </a:r>
                      <a:r>
                        <a:rPr lang="zh-TW" altLang="en-US" sz="1200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演算法設計與模型訓練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625502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36115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資料與模型驗證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88750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3072941"/>
                  </a:ext>
                </a:extLst>
              </a:tr>
              <a:tr h="273315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流程設計與資源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效益評估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792448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398138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示範案例與推廣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0306038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76671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資訊安全評估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61847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399224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G1.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增加營收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元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G2.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帶動投資額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G3.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衍生商機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413943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G4.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維持就業人數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  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1330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761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AC6791-939C-4592-80F1-D5BDCD820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四、計畫推動說明與時程規劃</a:t>
            </a:r>
            <a:r>
              <a:rPr lang="en-US" altLang="zh-TW" sz="3000" dirty="0"/>
              <a:t>(2/2)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9211B90-1F60-4DFF-9A04-86F92FA5C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60177"/>
            <a:ext cx="1800000" cy="312489"/>
          </a:xfrm>
        </p:spPr>
        <p:txBody>
          <a:bodyPr/>
          <a:lstStyle/>
          <a:p>
            <a:r>
              <a:rPr lang="en-US" dirty="0"/>
              <a:t>11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66C3E74-8997-469A-86FB-16502DF00F48}"/>
              </a:ext>
            </a:extLst>
          </p:cNvPr>
          <p:cNvSpPr txBox="1"/>
          <p:nvPr/>
        </p:nvSpPr>
        <p:spPr>
          <a:xfrm>
            <a:off x="8624354" y="522000"/>
            <a:ext cx="2370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*得依實際需求增列工作項目。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74828FD-6691-40B5-BA1C-2D8C4A40F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755824"/>
              </p:ext>
            </p:extLst>
          </p:nvPr>
        </p:nvGraphicFramePr>
        <p:xfrm>
          <a:off x="965408" y="972000"/>
          <a:ext cx="10261183" cy="19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277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28548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6898646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38018853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633359569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1513012381"/>
                    </a:ext>
                  </a:extLst>
                </a:gridCol>
                <a:gridCol w="1197973">
                  <a:extLst>
                    <a:ext uri="{9D8B030D-6E8A-4147-A177-3AD203B41FA5}">
                      <a16:colId xmlns:a16="http://schemas.microsoft.com/office/drawing/2014/main" val="3329972234"/>
                    </a:ext>
                  </a:extLst>
                </a:gridCol>
              </a:tblGrid>
              <a:tr h="273315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分項權重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115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420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415665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G5.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新增就業人數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 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人、女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G6.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新開發或優化既有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工具應用數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每月工作進度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664381"/>
                  </a:ext>
                </a:extLst>
              </a:tr>
              <a:tr h="284200">
                <a:tc>
                  <a:txBody>
                    <a:bodyPr/>
                    <a:lstStyle/>
                    <a:p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累計工作進度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895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995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16EA6B7-C0D8-4FA7-9AFD-6074365E4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DB067AE5-7BAB-49C2-9C59-B37D08A7A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</p:spPr>
        <p:txBody>
          <a:bodyPr/>
          <a:lstStyle/>
          <a:p>
            <a:r>
              <a:rPr lang="zh-TW" altLang="en-US" dirty="0"/>
              <a:t>五、資訊安全運作機制說明</a:t>
            </a:r>
            <a:endParaRPr lang="zh-TW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009133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96B074C-B09D-4E5C-8DD3-A0E982727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B021BA9A-00E3-42F1-995C-AFA5FB703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00" y="72000"/>
            <a:ext cx="10800000" cy="900000"/>
          </a:xfrm>
        </p:spPr>
        <p:txBody>
          <a:bodyPr>
            <a:normAutofit/>
          </a:bodyPr>
          <a:lstStyle/>
          <a:p>
            <a:r>
              <a:rPr lang="zh-TW" altLang="en-US" dirty="0"/>
              <a:t>六、計畫分工與運作</a:t>
            </a:r>
            <a:endParaRPr lang="zh-TW" altLang="en-US" sz="3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46ED84-9DFA-4A70-A32B-F7A277192DC0}"/>
              </a:ext>
            </a:extLst>
          </p:cNvPr>
          <p:cNvSpPr/>
          <p:nvPr/>
        </p:nvSpPr>
        <p:spPr>
          <a:xfrm>
            <a:off x="1056000" y="813905"/>
            <a:ext cx="7531784" cy="578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計畫內執行團隊與合作業者分工及合作機制說明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1960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663F2F-48D1-418E-A274-92533AECC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七、預定查核點說明</a:t>
            </a:r>
            <a:r>
              <a:rPr lang="en-US" altLang="zh-TW" sz="3000" dirty="0"/>
              <a:t>(1/2)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0C1D242-6D12-4A83-A5A6-01D2E3D3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12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EBBD058-58E7-493B-BE96-38C00DFD7647}"/>
              </a:ext>
            </a:extLst>
          </p:cNvPr>
          <p:cNvSpPr txBox="1"/>
          <p:nvPr/>
        </p:nvSpPr>
        <p:spPr>
          <a:xfrm>
            <a:off x="6634480" y="492267"/>
            <a:ext cx="3793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*請搭配計畫推動說明與時程規劃所列工作項目填寫。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4E3292A-94E5-4D43-8439-40A4A5B47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102652"/>
              </p:ext>
            </p:extLst>
          </p:nvPr>
        </p:nvGraphicFramePr>
        <p:xfrm>
          <a:off x="401645" y="972000"/>
          <a:ext cx="11628000" cy="553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00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4170165653"/>
                    </a:ext>
                  </a:extLst>
                </a:gridCol>
                <a:gridCol w="3924000">
                  <a:extLst>
                    <a:ext uri="{9D8B030D-6E8A-4147-A177-3AD203B41FA5}">
                      <a16:colId xmlns:a16="http://schemas.microsoft.com/office/drawing/2014/main" val="35384023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預定完成時間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查核點概述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查核點驗收資料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資料清理與萃取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838593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</a:t>
                      </a:r>
                      <a:r>
                        <a:rPr kumimoji="0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kumimoji="0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</a:t>
                      </a:r>
                      <a:r>
                        <a:rPr kumimoji="0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93093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B.</a:t>
                      </a:r>
                      <a:r>
                        <a:rPr lang="zh-TW" altLang="en-US" sz="1200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演算法設計與模型訓練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30669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25862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資料與模型驗證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443944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11410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流程設計與資源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效益評估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62550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3611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示範案例與推廣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79244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3981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資訊安全評估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0618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F1.OOOO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如：弱點掃描報告、滲透測試報告、原始碼檢測報告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97421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G1.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增加營收</a:t>
                      </a:r>
                      <a:r>
                        <a:rPr lang="en-US" altLang="zh-TW" sz="1200" u="non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元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如：採購合約、發票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G2.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帶動投資額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G3.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衍生商機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413943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G4.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維持就業人數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  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男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人、女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如：提供計畫執行期間之勞保清冊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328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835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663F2F-48D1-418E-A274-92533AECC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七、預定查核點說明</a:t>
            </a:r>
            <a:r>
              <a:rPr lang="en-US" altLang="zh-TW" sz="3000" dirty="0"/>
              <a:t>(2/2)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0C1D242-6D12-4A83-A5A6-01D2E3D3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12364"/>
            <a:ext cx="1800000" cy="260302"/>
          </a:xfrm>
        </p:spPr>
        <p:txBody>
          <a:bodyPr/>
          <a:lstStyle/>
          <a:p>
            <a:r>
              <a:rPr lang="en-US" dirty="0"/>
              <a:t>13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EBBD058-58E7-493B-BE96-38C00DFD7647}"/>
              </a:ext>
            </a:extLst>
          </p:cNvPr>
          <p:cNvSpPr txBox="1"/>
          <p:nvPr/>
        </p:nvSpPr>
        <p:spPr>
          <a:xfrm>
            <a:off x="1056000" y="6512364"/>
            <a:ext cx="37930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*請搭配計畫推動說明與時程規劃所列工作項目填寫。</a:t>
            </a:r>
            <a:endParaRPr lang="en-US" altLang="zh-TW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4E3292A-94E5-4D43-8439-40A4A5B47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28606"/>
              </p:ext>
            </p:extLst>
          </p:nvPr>
        </p:nvGraphicFramePr>
        <p:xfrm>
          <a:off x="444000" y="972000"/>
          <a:ext cx="11628000" cy="160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000">
                  <a:extLst>
                    <a:ext uri="{9D8B030D-6E8A-4147-A177-3AD203B41FA5}">
                      <a16:colId xmlns:a16="http://schemas.microsoft.com/office/drawing/2014/main" val="80056840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9553301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4170165653"/>
                    </a:ext>
                  </a:extLst>
                </a:gridCol>
                <a:gridCol w="3924000">
                  <a:extLst>
                    <a:ext uri="{9D8B030D-6E8A-4147-A177-3AD203B41FA5}">
                      <a16:colId xmlns:a16="http://schemas.microsoft.com/office/drawing/2014/main" val="35384023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預定完成時間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查核點概述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查核點驗收資料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0685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9718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G5.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新增就業人數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 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人、女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altLang="en-US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zh-TW" sz="12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如：提供計畫執行期間之勞保清冊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36228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vl="1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G6.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新開發或優化既有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工具應用數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6303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278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A9BDF7-DDD9-46F0-A25D-11D2EA36C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八、預期效益說明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27E9DCB-33D4-4922-92A1-7A702AF1B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51B474-9229-4B58-92B2-6C20A2B2EE55}"/>
              </a:ext>
            </a:extLst>
          </p:cNvPr>
          <p:cNvSpPr/>
          <p:nvPr/>
        </p:nvSpPr>
        <p:spPr>
          <a:xfrm>
            <a:off x="1241502" y="853736"/>
            <a:ext cx="10325064" cy="1132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（一）量化效益說明</a:t>
            </a:r>
            <a:endParaRPr lang="en-US" altLang="zh-TW" sz="20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（二）非量化效益說明</a:t>
            </a:r>
          </a:p>
        </p:txBody>
      </p:sp>
    </p:spTree>
    <p:extLst>
      <p:ext uri="{BB962C8B-B14F-4D97-AF65-F5344CB8AC3E}">
        <p14:creationId xmlns:p14="http://schemas.microsoft.com/office/powerpoint/2010/main" val="3373719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3149C6-74E5-43C6-974A-45D7A879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501" y="-71252"/>
            <a:ext cx="10800000" cy="900000"/>
          </a:xfrm>
        </p:spPr>
        <p:txBody>
          <a:bodyPr>
            <a:normAutofit/>
          </a:bodyPr>
          <a:lstStyle/>
          <a:p>
            <a:r>
              <a:rPr lang="zh-TW" altLang="en-US" dirty="0"/>
              <a:t>九、經費說明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C460825-82E0-4696-BF7E-12158292B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620975"/>
            <a:ext cx="1800000" cy="270000"/>
          </a:xfrm>
        </p:spPr>
        <p:txBody>
          <a:bodyPr/>
          <a:lstStyle/>
          <a:p>
            <a:r>
              <a:rPr lang="en-US" dirty="0"/>
              <a:t>15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3E5E53A-3792-4594-BA71-E6E007F3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367682"/>
              </p:ext>
            </p:extLst>
          </p:nvPr>
        </p:nvGraphicFramePr>
        <p:xfrm>
          <a:off x="192000" y="768815"/>
          <a:ext cx="11808000" cy="5622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74326214"/>
                    </a:ext>
                  </a:extLst>
                </a:gridCol>
                <a:gridCol w="1883192">
                  <a:extLst>
                    <a:ext uri="{9D8B030D-6E8A-4147-A177-3AD203B41FA5}">
                      <a16:colId xmlns:a16="http://schemas.microsoft.com/office/drawing/2014/main" val="3646918777"/>
                    </a:ext>
                  </a:extLst>
                </a:gridCol>
                <a:gridCol w="2724808">
                  <a:extLst>
                    <a:ext uri="{9D8B030D-6E8A-4147-A177-3AD203B41FA5}">
                      <a16:colId xmlns:a16="http://schemas.microsoft.com/office/drawing/2014/main" val="107835175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31420929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35275748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729195933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101827209"/>
                    </a:ext>
                  </a:extLst>
                </a:gridCol>
              </a:tblGrid>
              <a:tr h="262145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經費項目</a:t>
                      </a: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經費說明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經費來源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備註</a:t>
                      </a:r>
                      <a:endParaRPr lang="en-US" altLang="zh-TW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請填寫各項目之計算公式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2241247"/>
                  </a:ext>
                </a:extLst>
              </a:tr>
              <a:tr h="262145">
                <a:tc gridSpan="2"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政府補助款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廠商自籌款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計畫總經費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036186"/>
                  </a:ext>
                </a:extLst>
              </a:tr>
              <a:tr h="320400">
                <a:tc rowSpan="4">
                  <a:txBody>
                    <a:bodyPr/>
                    <a:lstStyle/>
                    <a:p>
                      <a:pPr algn="l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人事費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(A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2253832"/>
                  </a:ext>
                </a:extLst>
              </a:tr>
              <a:tr h="320400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(B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2462664"/>
                  </a:ext>
                </a:extLst>
              </a:tr>
              <a:tr h="320400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薪資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(C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800702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3713210"/>
                  </a:ext>
                </a:extLst>
              </a:tr>
              <a:tr h="262145">
                <a:tc rowSpan="11">
                  <a:txBody>
                    <a:bodyPr/>
                    <a:lstStyle/>
                    <a:p>
                      <a:pPr algn="l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業務費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國內差旅費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人次*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3496061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委託研究、驗證及勞務費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39203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消耗性器材及原材料費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5808173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設備使用費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940549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設備維護費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2221835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技術引進費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019511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教育訓練費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0980733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推廣宣傳費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–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6192350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其他人事費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366228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其他業務費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8377706"/>
                  </a:ext>
                </a:extLst>
              </a:tr>
              <a:tr h="262145">
                <a:tc v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962777"/>
                  </a:ext>
                </a:extLst>
              </a:tr>
              <a:tr h="379935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補助款不得超過個案計畫總經費之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50%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資安經費說明：本計畫總經費為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元，資安經費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占總經費</a:t>
                      </a:r>
                      <a:r>
                        <a:rPr lang="en-US" altLang="zh-TW" sz="11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O%)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63256"/>
                  </a:ext>
                </a:extLst>
              </a:tr>
              <a:tr h="396000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2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zh-TW" altLang="en-US" sz="12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853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611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AAFF5C-9DB6-4A82-B9AA-44B4F71B1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附件、過往</a:t>
            </a:r>
            <a:r>
              <a:rPr lang="en-US" altLang="zh-TW" dirty="0"/>
              <a:t>AI</a:t>
            </a:r>
            <a:r>
              <a:rPr lang="zh-TW" altLang="en-US" dirty="0"/>
              <a:t>實績說明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7300D16-FDF2-4D15-B306-4BEE0C2A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19553"/>
            <a:ext cx="1800000" cy="253113"/>
          </a:xfrm>
        </p:spPr>
        <p:txBody>
          <a:bodyPr/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3075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標題 1">
            <a:extLst>
              <a:ext uri="{FF2B5EF4-FFF2-40B4-BE49-F238E27FC236}">
                <a16:creationId xmlns:a16="http://schemas.microsoft.com/office/drawing/2014/main" id="{D46A6D27-0902-4770-B971-BDEF37763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458" y="61971"/>
            <a:ext cx="10799762" cy="900112"/>
          </a:xfrm>
        </p:spPr>
        <p:txBody>
          <a:bodyPr/>
          <a:lstStyle/>
          <a:p>
            <a:r>
              <a:rPr kumimoji="1" lang="zh-TW" alt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華康隸書體" charset="-120"/>
              </a:rPr>
              <a:t>提案摘要</a:t>
            </a:r>
            <a:r>
              <a:rPr lang="zh-TW" altLang="en-US" dirty="0"/>
              <a:t>說明</a:t>
            </a:r>
            <a:endParaRPr lang="zh-TW" altLang="en-US" sz="3000" dirty="0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13855E96-8306-4894-9B0E-2F5C03B4C04F}"/>
              </a:ext>
            </a:extLst>
          </p:cNvPr>
          <p:cNvGrpSpPr/>
          <p:nvPr/>
        </p:nvGrpSpPr>
        <p:grpSpPr>
          <a:xfrm>
            <a:off x="267936" y="859561"/>
            <a:ext cx="5745523" cy="792000"/>
            <a:chOff x="688657" y="887642"/>
            <a:chExt cx="2615807" cy="217839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D3813FB-F781-4D83-9831-6632123E06EF}"/>
                </a:ext>
              </a:extLst>
            </p:cNvPr>
            <p:cNvSpPr/>
            <p:nvPr/>
          </p:nvSpPr>
          <p:spPr bwMode="auto">
            <a:xfrm>
              <a:off x="1018647" y="887642"/>
              <a:ext cx="2285817" cy="217839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350225" indent="-285750" defTabSz="742950">
                <a:lnSpc>
                  <a:spcPts val="2600"/>
                </a:lnSpc>
                <a:buFont typeface="Arial" panose="020B0604020202020204" pitchFamily="34" charset="0"/>
                <a:buChar char="•"/>
                <a:defRPr/>
              </a:pPr>
              <a:endParaRPr lang="zh-TW" altLang="en-US" sz="1400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0E29FE1-BE4C-47A6-BC4B-8B88BF800801}"/>
                </a:ext>
              </a:extLst>
            </p:cNvPr>
            <p:cNvSpPr/>
            <p:nvPr/>
          </p:nvSpPr>
          <p:spPr bwMode="auto">
            <a:xfrm>
              <a:off x="688657" y="887642"/>
              <a:ext cx="290692" cy="217839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42950">
                <a:defRPr/>
              </a:pP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基本資料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BFD7732F-1369-4EAA-AA5F-9CB5D7A7E5A0}"/>
              </a:ext>
            </a:extLst>
          </p:cNvPr>
          <p:cNvGrpSpPr/>
          <p:nvPr/>
        </p:nvGrpSpPr>
        <p:grpSpPr>
          <a:xfrm>
            <a:off x="6178542" y="859561"/>
            <a:ext cx="5586933" cy="2236470"/>
            <a:chOff x="729244" y="795492"/>
            <a:chExt cx="2606717" cy="217839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95EA5EF-45E1-44AB-A436-C244376270F7}"/>
                </a:ext>
              </a:extLst>
            </p:cNvPr>
            <p:cNvSpPr/>
            <p:nvPr/>
          </p:nvSpPr>
          <p:spPr bwMode="auto">
            <a:xfrm>
              <a:off x="1050144" y="795492"/>
              <a:ext cx="2285817" cy="217839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64475" defTabSz="742950">
                <a:lnSpc>
                  <a:spcPts val="2600"/>
                </a:lnSpc>
                <a:defRPr/>
              </a:pPr>
              <a:endParaRPr lang="en-US" altLang="zh-TW" sz="1400" kern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78DB2C6-44D2-4351-8E01-7BF106122A5E}"/>
                </a:ext>
              </a:extLst>
            </p:cNvPr>
            <p:cNvSpPr/>
            <p:nvPr/>
          </p:nvSpPr>
          <p:spPr bwMode="auto">
            <a:xfrm>
              <a:off x="729244" y="795492"/>
              <a:ext cx="290692" cy="217839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42950">
                <a:defRPr/>
              </a:pP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計畫簡介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426795F2-DFA5-414A-BB8D-DE355F78A58F}"/>
              </a:ext>
            </a:extLst>
          </p:cNvPr>
          <p:cNvSpPr/>
          <p:nvPr/>
        </p:nvSpPr>
        <p:spPr>
          <a:xfrm>
            <a:off x="1030458" y="946222"/>
            <a:ext cx="45227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提案廠商：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計畫名稱：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箭號: ＞形 41">
            <a:extLst>
              <a:ext uri="{FF2B5EF4-FFF2-40B4-BE49-F238E27FC236}">
                <a16:creationId xmlns:a16="http://schemas.microsoft.com/office/drawing/2014/main" id="{335C3067-5AEC-4F6E-B8D7-B66EE8A2A971}"/>
              </a:ext>
            </a:extLst>
          </p:cNvPr>
          <p:cNvSpPr/>
          <p:nvPr/>
        </p:nvSpPr>
        <p:spPr bwMode="auto">
          <a:xfrm>
            <a:off x="6036717" y="3208242"/>
            <a:ext cx="5514969" cy="528729"/>
          </a:xfrm>
          <a:prstGeom prst="chevron">
            <a:avLst/>
          </a:prstGeom>
          <a:solidFill>
            <a:srgbClr val="90B4BE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4295" tIns="37148" rIns="74295" bIns="37148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導入</a:t>
            </a:r>
            <a:r>
              <a:rPr lang="en-US" altLang="zh-TW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AI</a:t>
            </a:r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後應用情境</a:t>
            </a:r>
            <a:endParaRPr lang="en-US" altLang="zh-TW" sz="1463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sp>
        <p:nvSpPr>
          <p:cNvPr id="43" name="箭號: 五邊形 42">
            <a:extLst>
              <a:ext uri="{FF2B5EF4-FFF2-40B4-BE49-F238E27FC236}">
                <a16:creationId xmlns:a16="http://schemas.microsoft.com/office/drawing/2014/main" id="{A564ABE4-1A38-4B86-A200-4A9344A2CDBA}"/>
              </a:ext>
            </a:extLst>
          </p:cNvPr>
          <p:cNvSpPr/>
          <p:nvPr/>
        </p:nvSpPr>
        <p:spPr bwMode="auto">
          <a:xfrm>
            <a:off x="971175" y="3220227"/>
            <a:ext cx="5249797" cy="54174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4295" tIns="37148" rIns="74295" bIns="37148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導入</a:t>
            </a:r>
            <a:r>
              <a:rPr lang="en-US" altLang="zh-TW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AI</a:t>
            </a:r>
            <a:r>
              <a:rPr lang="zh-TW" altLang="en-US" sz="1463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前應用情境</a:t>
            </a:r>
            <a:endParaRPr lang="en-US" altLang="zh-TW" sz="1463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1E51F1A-B291-4769-8A5D-852B2296C845}"/>
              </a:ext>
            </a:extLst>
          </p:cNvPr>
          <p:cNvSpPr/>
          <p:nvPr/>
        </p:nvSpPr>
        <p:spPr>
          <a:xfrm>
            <a:off x="990369" y="5062180"/>
            <a:ext cx="5001519" cy="111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1FD912F-8ED9-4237-B7B1-0B709E99C73C}"/>
              </a:ext>
            </a:extLst>
          </p:cNvPr>
          <p:cNvSpPr/>
          <p:nvPr/>
        </p:nvSpPr>
        <p:spPr>
          <a:xfrm>
            <a:off x="971175" y="3844398"/>
            <a:ext cx="5020713" cy="111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E098B9C-8A32-46F4-BE73-2FF9FC644806}"/>
              </a:ext>
            </a:extLst>
          </p:cNvPr>
          <p:cNvSpPr/>
          <p:nvPr/>
        </p:nvSpPr>
        <p:spPr>
          <a:xfrm>
            <a:off x="58641" y="3805962"/>
            <a:ext cx="90643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技術一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>
              <a:spcAft>
                <a:spcPts val="0"/>
              </a:spcAft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技術名稱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grpSp>
        <p:nvGrpSpPr>
          <p:cNvPr id="51" name="群組 50">
            <a:extLst>
              <a:ext uri="{FF2B5EF4-FFF2-40B4-BE49-F238E27FC236}">
                <a16:creationId xmlns:a16="http://schemas.microsoft.com/office/drawing/2014/main" id="{4AB6EE48-2304-49AE-98D8-C20FEE7AE481}"/>
              </a:ext>
            </a:extLst>
          </p:cNvPr>
          <p:cNvGrpSpPr/>
          <p:nvPr/>
        </p:nvGrpSpPr>
        <p:grpSpPr>
          <a:xfrm>
            <a:off x="267936" y="1727927"/>
            <a:ext cx="5723952" cy="1382652"/>
            <a:chOff x="688657" y="770529"/>
            <a:chExt cx="2605986" cy="246856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357E6E2-CAD6-4142-A32D-1A6F07038230}"/>
                </a:ext>
              </a:extLst>
            </p:cNvPr>
            <p:cNvSpPr/>
            <p:nvPr/>
          </p:nvSpPr>
          <p:spPr bwMode="auto">
            <a:xfrm>
              <a:off x="1008826" y="770529"/>
              <a:ext cx="2285817" cy="24685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marL="350225" indent="-285750" defTabSz="742950">
                <a:lnSpc>
                  <a:spcPts val="2600"/>
                </a:lnSpc>
                <a:buFont typeface="Arial" panose="020B0604020202020204" pitchFamily="34" charset="0"/>
                <a:buChar char="•"/>
                <a:defRPr/>
              </a:pPr>
              <a:endParaRPr lang="zh-TW" altLang="en-US" sz="1400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D503C2B-0FA3-4BE6-86F3-19C0EC9B87C7}"/>
                </a:ext>
              </a:extLst>
            </p:cNvPr>
            <p:cNvSpPr/>
            <p:nvPr/>
          </p:nvSpPr>
          <p:spPr bwMode="auto">
            <a:xfrm>
              <a:off x="688657" y="770529"/>
              <a:ext cx="290692" cy="23819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74295" tIns="37148" rIns="74295" bIns="3714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42950">
                <a:defRPr/>
              </a:pPr>
              <a:r>
                <a:rPr lang="zh-TW" altLang="en-US" sz="160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產業痛點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AF8D0D6-8573-44F0-B60A-E40D3C19D22A}"/>
              </a:ext>
            </a:extLst>
          </p:cNvPr>
          <p:cNvSpPr/>
          <p:nvPr/>
        </p:nvSpPr>
        <p:spPr>
          <a:xfrm>
            <a:off x="1093084" y="1805603"/>
            <a:ext cx="2513509" cy="383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0225" indent="-285750" defTabSz="74295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zh-TW" altLang="en-US" sz="1400" kern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請說明欲解決之產業痛點</a:t>
            </a:r>
            <a:endParaRPr lang="en-US" altLang="zh-TW" sz="1400" kern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C68E9F2A-A41F-4240-8D09-9AA512352222}"/>
              </a:ext>
            </a:extLst>
          </p:cNvPr>
          <p:cNvSpPr/>
          <p:nvPr/>
        </p:nvSpPr>
        <p:spPr>
          <a:xfrm>
            <a:off x="71420" y="5042292"/>
            <a:ext cx="90643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技術二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>
              <a:spcAft>
                <a:spcPts val="0"/>
              </a:spcAft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技術名稱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B6A2BE5-A048-4C5F-8C3E-1664D0D7F7F7}"/>
              </a:ext>
            </a:extLst>
          </p:cNvPr>
          <p:cNvSpPr/>
          <p:nvPr/>
        </p:nvSpPr>
        <p:spPr>
          <a:xfrm>
            <a:off x="6178541" y="3849182"/>
            <a:ext cx="5042283" cy="11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5D30299-0EAF-4769-A3E4-F18CDC35AB29}"/>
              </a:ext>
            </a:extLst>
          </p:cNvPr>
          <p:cNvSpPr/>
          <p:nvPr/>
        </p:nvSpPr>
        <p:spPr>
          <a:xfrm>
            <a:off x="6178541" y="5064680"/>
            <a:ext cx="5042283" cy="11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3AEB5C-39A1-4D4E-B0E9-F20A8B547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45881F-5490-4C4F-A7EA-ECF4725831FD}"/>
              </a:ext>
            </a:extLst>
          </p:cNvPr>
          <p:cNvSpPr/>
          <p:nvPr/>
        </p:nvSpPr>
        <p:spPr>
          <a:xfrm>
            <a:off x="6996000" y="1329704"/>
            <a:ext cx="39677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計畫申請業者欲解決之產業痛點：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計畫內提出至少兩項</a:t>
            </a:r>
            <a:r>
              <a:rPr lang="en-US" altLang="zh-TW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應用技術及情境說明：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預期達成之擴散與行銷規劃：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預期達成之質量化效益：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預期展現成果案例：</a:t>
            </a:r>
          </a:p>
        </p:txBody>
      </p:sp>
    </p:spTree>
    <p:extLst>
      <p:ext uri="{BB962C8B-B14F-4D97-AF65-F5344CB8AC3E}">
        <p14:creationId xmlns:p14="http://schemas.microsoft.com/office/powerpoint/2010/main" val="281236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51048B-16FA-4F2F-841F-A76636AC9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簡報大綱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FF21916-E0A4-4784-BD2B-4D0526D5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95803"/>
            <a:ext cx="1800000" cy="290197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552B1C-EBBF-481E-8A23-BF2119BBD779}"/>
              </a:ext>
            </a:extLst>
          </p:cNvPr>
          <p:cNvSpPr txBox="1"/>
          <p:nvPr/>
        </p:nvSpPr>
        <p:spPr>
          <a:xfrm>
            <a:off x="1153475" y="972000"/>
            <a:ext cx="10122416" cy="4652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計畫目標與痛點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技術導入規劃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應用技術推廣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計畫推動說明與時程規劃</a:t>
            </a: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資訊安全運作機制說明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計畫分工與運作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預定查核點說明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預期效益說明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ChtPeriod"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經費說明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附件、過往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實績說明</a:t>
            </a:r>
          </a:p>
        </p:txBody>
      </p:sp>
    </p:spTree>
    <p:extLst>
      <p:ext uri="{BB962C8B-B14F-4D97-AF65-F5344CB8AC3E}">
        <p14:creationId xmlns:p14="http://schemas.microsoft.com/office/powerpoint/2010/main" val="253606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A8DE21-6B19-407A-B706-506E34966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一、計畫目標與痛點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647CB89-1EB2-4B0F-82FA-79C55EEA4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31429"/>
            <a:ext cx="1800000" cy="241237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A06F6D-3EE8-4198-A529-C10384C86268}"/>
              </a:ext>
            </a:extLst>
          </p:cNvPr>
          <p:cNvSpPr/>
          <p:nvPr/>
        </p:nvSpPr>
        <p:spPr>
          <a:xfrm>
            <a:off x="1375013" y="854933"/>
            <a:ext cx="6096000" cy="15018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</a:t>
            </a: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一</a:t>
            </a:r>
            <a:r>
              <a:rPr lang="en-US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）</a:t>
            </a: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產業現況說明</a:t>
            </a:r>
            <a:endParaRPr lang="zh-TW" altLang="zh-TW" sz="24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（二）</a:t>
            </a:r>
            <a:r>
              <a:rPr lang="zh-TW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產業需求情境痛點</a:t>
            </a:r>
            <a:endParaRPr lang="en-US" altLang="zh-TW" sz="24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zh-TW" altLang="en-US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（三）</a:t>
            </a:r>
            <a:r>
              <a:rPr lang="zh-TW" altLang="zh-TW" sz="24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推動目標</a:t>
            </a:r>
          </a:p>
        </p:txBody>
      </p:sp>
    </p:spTree>
    <p:extLst>
      <p:ext uri="{BB962C8B-B14F-4D97-AF65-F5344CB8AC3E}">
        <p14:creationId xmlns:p14="http://schemas.microsoft.com/office/powerpoint/2010/main" val="4087335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(1/3)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應用技術之架構圖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510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(2/3)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72052"/>
            <a:ext cx="1800000" cy="300614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（二）導入之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應用技術說明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722A26F-7D21-4C59-98F7-4FB5AD309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84693"/>
              </p:ext>
            </p:extLst>
          </p:nvPr>
        </p:nvGraphicFramePr>
        <p:xfrm>
          <a:off x="570000" y="1433665"/>
          <a:ext cx="11052000" cy="4197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60254512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169819249"/>
                    </a:ext>
                  </a:extLst>
                </a:gridCol>
                <a:gridCol w="8280000">
                  <a:extLst>
                    <a:ext uri="{9D8B030D-6E8A-4147-A177-3AD203B41FA5}">
                      <a16:colId xmlns:a16="http://schemas.microsoft.com/office/drawing/2014/main" val="1729006291"/>
                    </a:ext>
                  </a:extLst>
                </a:gridCol>
              </a:tblGrid>
              <a:tr h="53497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說明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313178"/>
                  </a:ext>
                </a:extLst>
              </a:tr>
              <a:tr h="864000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技術名稱</a:t>
                      </a:r>
                      <a:r>
                        <a:rPr lang="en-US" sz="1800" u="sng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□既有優化</a:t>
                      </a:r>
                      <a:endParaRPr lang="en-US" alt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□新增</a:t>
                      </a:r>
                      <a:r>
                        <a:rPr lang="zh-TW" alt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導入前應用情境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5644727"/>
                  </a:ext>
                </a:extLst>
              </a:tr>
              <a:tr h="8640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導入後應用情境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433896"/>
                  </a:ext>
                </a:extLst>
              </a:tr>
              <a:tr h="43157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技術來源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□自行研發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□技術採購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□開源模型介接</a:t>
                      </a: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2736554"/>
                  </a:ext>
                </a:extLst>
              </a:tr>
              <a:tr h="6197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技術導入</a:t>
                      </a:r>
                      <a:endParaRPr lang="en-US" altLang="zh-TW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□尚未啟動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□評估中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□開發建置中</a:t>
                      </a: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□測試中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□試行階段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□其他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______________</a:t>
                      </a: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8218236"/>
                  </a:ext>
                </a:extLst>
              </a:tr>
              <a:tr h="8631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技術框架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技術說明：</a:t>
                      </a: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包含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模型、演算法及其技術運行原理</a:t>
                      </a: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8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800" kern="1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數據來源：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1044565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5E880094-06C8-4E0D-83C7-C34A08DDF14A}"/>
              </a:ext>
            </a:extLst>
          </p:cNvPr>
          <p:cNvSpPr/>
          <p:nvPr/>
        </p:nvSpPr>
        <p:spPr>
          <a:xfrm>
            <a:off x="570000" y="6093123"/>
            <a:ext cx="3624146" cy="375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TW" sz="14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</a:t>
            </a:r>
            <a:r>
              <a:rPr lang="zh-TW" altLang="zh-TW" sz="14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如表格不敷使用，請自行增列</a:t>
            </a:r>
          </a:p>
        </p:txBody>
      </p:sp>
    </p:spTree>
    <p:extLst>
      <p:ext uri="{BB962C8B-B14F-4D97-AF65-F5344CB8AC3E}">
        <p14:creationId xmlns:p14="http://schemas.microsoft.com/office/powerpoint/2010/main" val="2400433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(3/3)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（三）技術開發進度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223C62-0C44-4855-B7BC-CB1AC6CE9718}"/>
              </a:ext>
            </a:extLst>
          </p:cNvPr>
          <p:cNvSpPr/>
          <p:nvPr/>
        </p:nvSpPr>
        <p:spPr>
          <a:xfrm>
            <a:off x="1530936" y="1433665"/>
            <a:ext cx="7531784" cy="1513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</a:t>
            </a:r>
            <a:r>
              <a:rPr lang="en-US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AI</a:t>
            </a: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應用技術所需之資料蒐集現況、整備度與使用方式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導入場域驗證項目及導入方式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69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389FC2-AAAE-45E2-9B7D-76632690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二、</a:t>
            </a:r>
            <a:r>
              <a:rPr lang="en-US" altLang="zh-TW" dirty="0"/>
              <a:t>AI</a:t>
            </a:r>
            <a:r>
              <a:rPr lang="zh-TW" altLang="en-US" dirty="0"/>
              <a:t>技術導入規劃</a:t>
            </a:r>
            <a:r>
              <a:rPr lang="en-US" altLang="zh-TW" sz="3000" dirty="0"/>
              <a:t>(3/3)</a:t>
            </a:r>
            <a:endParaRPr lang="zh-TW" altLang="en-US" sz="3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879543E-458E-4B22-8EE6-7592693E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448301"/>
            <a:ext cx="1800000" cy="32436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CE79E2-3C92-4F2B-AF32-741C457CD644}"/>
              </a:ext>
            </a:extLst>
          </p:cNvPr>
          <p:cNvSpPr/>
          <p:nvPr/>
        </p:nvSpPr>
        <p:spPr>
          <a:xfrm>
            <a:off x="1263888" y="972000"/>
            <a:ext cx="606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（三）技術開發進度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D051FF-5230-4B8D-AA9E-34709055CF87}"/>
              </a:ext>
            </a:extLst>
          </p:cNvPr>
          <p:cNvSpPr/>
          <p:nvPr/>
        </p:nvSpPr>
        <p:spPr>
          <a:xfrm>
            <a:off x="1530936" y="1433665"/>
            <a:ext cx="7531784" cy="1513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應用技術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</a:t>
            </a:r>
            <a:r>
              <a:rPr lang="en-US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AI</a:t>
            </a: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應用技術所需之資料蒐集現況、整備度與使用方式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914344" lvl="1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zh-TW" sz="20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導入場域驗證項目及導入方式</a:t>
            </a:r>
            <a:endParaRPr lang="en-US" altLang="zh-TW" sz="20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10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4C59B40-1DF3-4BE1-8FA6-71801EB1B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/>
              <a:t>AI</a:t>
            </a:r>
            <a:r>
              <a:rPr lang="zh-TW" altLang="en-US" dirty="0"/>
              <a:t>應用技術推廣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6BAACBD-B0C3-4640-A668-E298354E0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6000" y="6519553"/>
            <a:ext cx="1800000" cy="253113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758C11-F058-4D4C-A4F4-38DFF314A789}"/>
              </a:ext>
            </a:extLst>
          </p:cNvPr>
          <p:cNvSpPr/>
          <p:nvPr/>
        </p:nvSpPr>
        <p:spPr>
          <a:xfrm>
            <a:off x="1263888" y="972000"/>
            <a:ext cx="6061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（一）推廣活動規劃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defRPr/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（二）預期展現成果案例說明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6177178"/>
      </p:ext>
    </p:extLst>
  </p:cSld>
  <p:clrMapOvr>
    <a:masterClrMapping/>
  </p:clrMapOvr>
</p:sld>
</file>

<file path=ppt/theme/theme1.xml><?xml version="1.0" encoding="utf-8"?>
<a:theme xmlns:a="http://schemas.openxmlformats.org/drawingml/2006/main" name="1_Contents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14944</TotalTime>
  <Words>1242</Words>
  <Application>Microsoft Office PowerPoint</Application>
  <PresentationFormat>寬螢幕</PresentationFormat>
  <Paragraphs>255</Paragraphs>
  <Slides>18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8" baseType="lpstr">
      <vt:lpstr>Arial Unicode MS</vt:lpstr>
      <vt:lpstr>Noto Sans TC</vt:lpstr>
      <vt:lpstr>華康隸書體</vt:lpstr>
      <vt:lpstr>新細明體</vt:lpstr>
      <vt:lpstr>Arial</vt:lpstr>
      <vt:lpstr>Calibri</vt:lpstr>
      <vt:lpstr>Times New Roman</vt:lpstr>
      <vt:lpstr>微軟正黑體</vt:lpstr>
      <vt:lpstr>微軟正黑體</vt:lpstr>
      <vt:lpstr>1_Contents Slide Master</vt:lpstr>
      <vt:lpstr>PowerPoint 簡報</vt:lpstr>
      <vt:lpstr>提案摘要說明</vt:lpstr>
      <vt:lpstr>簡報大綱</vt:lpstr>
      <vt:lpstr>一、計畫目標與痛點</vt:lpstr>
      <vt:lpstr>二、AI技術導入規劃(1/3)</vt:lpstr>
      <vt:lpstr>二、AI技術導入規劃(2/3)</vt:lpstr>
      <vt:lpstr>二、AI技術導入規劃(3/3)</vt:lpstr>
      <vt:lpstr>二、AI技術導入規劃(3/3)</vt:lpstr>
      <vt:lpstr>三、AI應用技術推廣</vt:lpstr>
      <vt:lpstr>四、計畫推動說明與時程規劃(1/2)</vt:lpstr>
      <vt:lpstr>四、計畫推動說明與時程規劃(2/2)</vt:lpstr>
      <vt:lpstr>五、資訊安全運作機制說明</vt:lpstr>
      <vt:lpstr>六、計畫分工與運作</vt:lpstr>
      <vt:lpstr>七、預定查核點說明(1/2)</vt:lpstr>
      <vt:lpstr>七、預定查核點說明(2/2)</vt:lpstr>
      <vt:lpstr>八、預期效益說明</vt:lpstr>
      <vt:lpstr>九、經費說明</vt:lpstr>
      <vt:lpstr>附件、過往AI實績說明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高韻婷</cp:lastModifiedBy>
  <cp:revision>718</cp:revision>
  <cp:lastPrinted>2025-07-24T10:22:43Z</cp:lastPrinted>
  <dcterms:created xsi:type="dcterms:W3CDTF">2018-04-24T17:14:44Z</dcterms:created>
  <dcterms:modified xsi:type="dcterms:W3CDTF">2025-10-29T06:53:25Z</dcterms:modified>
</cp:coreProperties>
</file>