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authors.xml" ContentType="application/vnd.ms-powerpoint.author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718" r:id="rId1"/>
  </p:sldMasterIdLst>
  <p:notesMasterIdLst>
    <p:notesMasterId r:id="rId18"/>
  </p:notesMasterIdLst>
  <p:sldIdLst>
    <p:sldId id="2147480339" r:id="rId2"/>
    <p:sldId id="2147480355" r:id="rId3"/>
    <p:sldId id="2147480333" r:id="rId4"/>
    <p:sldId id="2147480347" r:id="rId5"/>
    <p:sldId id="2147480349" r:id="rId6"/>
    <p:sldId id="2147480360" r:id="rId7"/>
    <p:sldId id="2147480367" r:id="rId8"/>
    <p:sldId id="2147480371" r:id="rId9"/>
    <p:sldId id="2147480363" r:id="rId10"/>
    <p:sldId id="2147480352" r:id="rId11"/>
    <p:sldId id="2147480369" r:id="rId12"/>
    <p:sldId id="2147480370" r:id="rId13"/>
    <p:sldId id="2147480364" r:id="rId14"/>
    <p:sldId id="2147480353" r:id="rId15"/>
    <p:sldId id="2147480354" r:id="rId16"/>
    <p:sldId id="2147480356" r:id="rId17"/>
  </p:sldIdLst>
  <p:sldSz cx="12192000" cy="6858000"/>
  <p:notesSz cx="6797675" cy="9926638"/>
  <p:defaultTextStyle>
    <a:defPPr>
      <a:defRPr lang="en-US"/>
    </a:defPPr>
    <a:lvl1pPr marL="0" algn="l" defTabSz="91428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44" algn="l" defTabSz="91428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286" algn="l" defTabSz="91428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429" algn="l" defTabSz="91428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571" algn="l" defTabSz="91428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715" algn="l" defTabSz="91428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2857" algn="l" defTabSz="91428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000" algn="l" defTabSz="91428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144" algn="l" defTabSz="91428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63" userDrawn="1">
          <p15:clr>
            <a:srgbClr val="A4A3A4"/>
          </p15:clr>
        </p15:guide>
      </p15:sld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BBA20A99-CD58-AC5C-20ED-6088CD061AD0}" name="Jeni Chang" initials="JC" userId="23caba527d7f590b" providerId="Windows Live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BF5F6"/>
    <a:srgbClr val="90B4BE"/>
    <a:srgbClr val="B9CDE5"/>
    <a:srgbClr val="F2F2F2"/>
    <a:srgbClr val="507C89"/>
    <a:srgbClr val="E6E6E6"/>
    <a:srgbClr val="8CBABE"/>
    <a:srgbClr val="339933"/>
    <a:srgbClr val="ADBD42"/>
    <a:srgbClr val="CC720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4B1156A-380E-4F78-BDF5-A606A8083BF9}" styleName="中等深淺樣式 4 - 輔色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  <a:tblStyle styleId="{ED083AE6-46FA-4A59-8FB0-9F97EB10719F}" styleName="淺色樣式 3 - 輔色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8A107856-5554-42FB-B03E-39F5DBC370BA}" styleName="中等深淺樣式 4 - 輔色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868" autoAdjust="0"/>
    <p:restoredTop sz="86183" autoAdjust="0"/>
  </p:normalViewPr>
  <p:slideViewPr>
    <p:cSldViewPr snapToGrid="0">
      <p:cViewPr varScale="1">
        <p:scale>
          <a:sx n="51" d="100"/>
          <a:sy n="51" d="100"/>
        </p:scale>
        <p:origin x="1076" y="36"/>
      </p:cViewPr>
      <p:guideLst>
        <p:guide orient="horz" pos="2160"/>
        <p:guide pos="3863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microsoft.com/office/2018/10/relationships/authors" Target="author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45659" cy="498056"/>
          </a:xfrm>
          <a:prstGeom prst="rect">
            <a:avLst/>
          </a:prstGeom>
        </p:spPr>
        <p:txBody>
          <a:bodyPr vert="horz" lIns="91431" tIns="45715" rIns="91431" bIns="45715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4" y="0"/>
            <a:ext cx="2945659" cy="498056"/>
          </a:xfrm>
          <a:prstGeom prst="rect">
            <a:avLst/>
          </a:prstGeom>
        </p:spPr>
        <p:txBody>
          <a:bodyPr vert="horz" lIns="91431" tIns="45715" rIns="91431" bIns="45715" rtlCol="0"/>
          <a:lstStyle>
            <a:lvl1pPr algn="r">
              <a:defRPr sz="1200"/>
            </a:lvl1pPr>
          </a:lstStyle>
          <a:p>
            <a:fld id="{A21C466A-BEE1-465C-8B45-A5956C557BA0}" type="datetimeFigureOut">
              <a:rPr lang="en-US" smtClean="0"/>
              <a:t>10/29/2025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31" tIns="45715" rIns="91431" bIns="45715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vert="horz" lIns="91431" tIns="45715" rIns="91431" bIns="45715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1" y="9428585"/>
            <a:ext cx="2945659" cy="498055"/>
          </a:xfrm>
          <a:prstGeom prst="rect">
            <a:avLst/>
          </a:prstGeom>
        </p:spPr>
        <p:txBody>
          <a:bodyPr vert="horz" lIns="91431" tIns="45715" rIns="91431" bIns="45715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4" y="9428585"/>
            <a:ext cx="2945659" cy="498055"/>
          </a:xfrm>
          <a:prstGeom prst="rect">
            <a:avLst/>
          </a:prstGeom>
        </p:spPr>
        <p:txBody>
          <a:bodyPr vert="horz" lIns="91431" tIns="45715" rIns="91431" bIns="45715" rtlCol="0" anchor="b"/>
          <a:lstStyle>
            <a:lvl1pPr algn="r">
              <a:defRPr sz="1200"/>
            </a:lvl1pPr>
          </a:lstStyle>
          <a:p>
            <a:fld id="{38D1E45D-C88A-4E28-88AF-6B7BE2B1A1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75522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09539" rtl="0" eaLnBrk="1" latinLnBrk="0" hangingPunct="1">
      <a:defRPr sz="800" kern="1200">
        <a:solidFill>
          <a:schemeClr val="tx1"/>
        </a:solidFill>
        <a:latin typeface="+mn-lt"/>
        <a:ea typeface="+mn-ea"/>
        <a:cs typeface="+mn-cs"/>
      </a:defRPr>
    </a:lvl1pPr>
    <a:lvl2pPr marL="304770" algn="l" defTabSz="609539" rtl="0" eaLnBrk="1" latinLnBrk="0" hangingPunct="1">
      <a:defRPr sz="800" kern="1200">
        <a:solidFill>
          <a:schemeClr val="tx1"/>
        </a:solidFill>
        <a:latin typeface="+mn-lt"/>
        <a:ea typeface="+mn-ea"/>
        <a:cs typeface="+mn-cs"/>
      </a:defRPr>
    </a:lvl2pPr>
    <a:lvl3pPr marL="609539" algn="l" defTabSz="609539" rtl="0" eaLnBrk="1" latinLnBrk="0" hangingPunct="1">
      <a:defRPr sz="800" kern="1200">
        <a:solidFill>
          <a:schemeClr val="tx1"/>
        </a:solidFill>
        <a:latin typeface="+mn-lt"/>
        <a:ea typeface="+mn-ea"/>
        <a:cs typeface="+mn-cs"/>
      </a:defRPr>
    </a:lvl3pPr>
    <a:lvl4pPr marL="914309" algn="l" defTabSz="609539" rtl="0" eaLnBrk="1" latinLnBrk="0" hangingPunct="1">
      <a:defRPr sz="800" kern="1200">
        <a:solidFill>
          <a:schemeClr val="tx1"/>
        </a:solidFill>
        <a:latin typeface="+mn-lt"/>
        <a:ea typeface="+mn-ea"/>
        <a:cs typeface="+mn-cs"/>
      </a:defRPr>
    </a:lvl4pPr>
    <a:lvl5pPr marL="1219078" algn="l" defTabSz="609539" rtl="0" eaLnBrk="1" latinLnBrk="0" hangingPunct="1">
      <a:defRPr sz="800" kern="1200">
        <a:solidFill>
          <a:schemeClr val="tx1"/>
        </a:solidFill>
        <a:latin typeface="+mn-lt"/>
        <a:ea typeface="+mn-ea"/>
        <a:cs typeface="+mn-cs"/>
      </a:defRPr>
    </a:lvl5pPr>
    <a:lvl6pPr marL="1523848" algn="l" defTabSz="609539" rtl="0" eaLnBrk="1" latinLnBrk="0" hangingPunct="1">
      <a:defRPr sz="800" kern="1200">
        <a:solidFill>
          <a:schemeClr val="tx1"/>
        </a:solidFill>
        <a:latin typeface="+mn-lt"/>
        <a:ea typeface="+mn-ea"/>
        <a:cs typeface="+mn-cs"/>
      </a:defRPr>
    </a:lvl6pPr>
    <a:lvl7pPr marL="1828617" algn="l" defTabSz="609539" rtl="0" eaLnBrk="1" latinLnBrk="0" hangingPunct="1">
      <a:defRPr sz="800" kern="1200">
        <a:solidFill>
          <a:schemeClr val="tx1"/>
        </a:solidFill>
        <a:latin typeface="+mn-lt"/>
        <a:ea typeface="+mn-ea"/>
        <a:cs typeface="+mn-cs"/>
      </a:defRPr>
    </a:lvl7pPr>
    <a:lvl8pPr marL="2133387" algn="l" defTabSz="609539" rtl="0" eaLnBrk="1" latinLnBrk="0" hangingPunct="1">
      <a:defRPr sz="800" kern="1200">
        <a:solidFill>
          <a:schemeClr val="tx1"/>
        </a:solidFill>
        <a:latin typeface="+mn-lt"/>
        <a:ea typeface="+mn-ea"/>
        <a:cs typeface="+mn-cs"/>
      </a:defRPr>
    </a:lvl8pPr>
    <a:lvl9pPr marL="2438156" algn="l" defTabSz="609539" rtl="0" eaLnBrk="1" latinLnBrk="0" hangingPunct="1">
      <a:defRPr sz="8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D1E45D-C88A-4E28-88AF-6B7BE2B1A120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051006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TW" altLang="en-US" dirty="0"/>
              <a:t>表格化</a:t>
            </a:r>
            <a:endParaRPr lang="en-US" altLang="zh-TW" dirty="0"/>
          </a:p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D1E45D-C88A-4E28-88AF-6B7BE2B1A120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312536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D1E45D-C88A-4E28-88AF-6B7BE2B1A120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910152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D1E45D-C88A-4E28-88AF-6B7BE2B1A120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974151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D1E45D-C88A-4E28-88AF-6B7BE2B1A120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591977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TW" altLang="en-US" dirty="0"/>
              <a:t>預期開發技術及產品說明</a:t>
            </a: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D1E45D-C88A-4E28-88AF-6B7BE2B1A120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668116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TW" altLang="en-US" dirty="0"/>
              <a:t>預期開發技術及產品說明</a:t>
            </a: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D1E45D-C88A-4E28-88AF-6B7BE2B1A120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110944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TW" altLang="en-US" dirty="0"/>
              <a:t>預期開發技術及產品說明</a:t>
            </a: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D1E45D-C88A-4E28-88AF-6B7BE2B1A120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44918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TW" altLang="en-US" dirty="0"/>
              <a:t>預期開發技術及產品說明</a:t>
            </a: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D1E45D-C88A-4E28-88AF-6B7BE2B1A120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389202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D1E45D-C88A-4E28-88AF-6B7BE2B1A120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686616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D1E45D-C88A-4E28-88AF-6B7BE2B1A120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68494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96000" y="1122363"/>
            <a:ext cx="10800000" cy="2387600"/>
          </a:xfrm>
        </p:spPr>
        <p:txBody>
          <a:bodyPr anchor="ctr">
            <a:normAutofit/>
          </a:bodyPr>
          <a:lstStyle>
            <a:lvl1pPr algn="ctr">
              <a:defRPr sz="54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96000" y="3602038"/>
            <a:ext cx="10800000" cy="1655762"/>
          </a:xfrm>
        </p:spPr>
        <p:txBody>
          <a:bodyPr anchor="b"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584636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6000" y="1080000"/>
            <a:ext cx="11520000" cy="5220000"/>
          </a:xfr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336000" y="6490825"/>
            <a:ext cx="1260000" cy="288000"/>
          </a:xfrm>
          <a:prstGeom prst="rect">
            <a:avLst/>
          </a:prstGeom>
        </p:spPr>
        <p:txBody>
          <a:bodyPr/>
          <a:lstStyle>
            <a:lvl1pPr>
              <a:defRPr sz="1400">
                <a:latin typeface="Noto Sans TC" panose="020B0500000000000000" pitchFamily="34" charset="-120"/>
                <a:ea typeface="Noto Sans TC" panose="020B0500000000000000" pitchFamily="34" charset="-120"/>
              </a:defRPr>
            </a:lvl1pPr>
          </a:lstStyle>
          <a:p>
            <a:fld id="{5D6676CD-6250-47EB-B241-34B172BB811C}" type="datetime1">
              <a:rPr lang="en-US" altLang="zh-TW" smtClean="0"/>
              <a:t>10/29/2025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860176" y="6490825"/>
            <a:ext cx="3060000" cy="288000"/>
          </a:xfrm>
          <a:prstGeom prst="rect">
            <a:avLst/>
          </a:prstGeom>
        </p:spPr>
        <p:txBody>
          <a:bodyPr/>
          <a:lstStyle>
            <a:lvl1pPr>
              <a:defRPr sz="1400">
                <a:latin typeface="Noto Sans TC" panose="020B0500000000000000" pitchFamily="34" charset="-120"/>
                <a:ea typeface="Noto Sans TC" panose="020B0500000000000000" pitchFamily="34" charset="-120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795258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>
            <a:normAutofit/>
          </a:bodyPr>
          <a:lstStyle>
            <a:lvl1pPr>
              <a:defRPr sz="48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>
          <a:xfrm>
            <a:off x="336000" y="6490825"/>
            <a:ext cx="1260000" cy="288000"/>
          </a:xfrm>
          <a:prstGeom prst="rect">
            <a:avLst/>
          </a:prstGeom>
        </p:spPr>
        <p:txBody>
          <a:bodyPr/>
          <a:lstStyle>
            <a:lvl1pPr>
              <a:defRPr sz="1400">
                <a:latin typeface="Noto Sans TC" panose="020B0500000000000000" pitchFamily="34" charset="-120"/>
                <a:ea typeface="Noto Sans TC" panose="020B0500000000000000" pitchFamily="34" charset="-120"/>
              </a:defRPr>
            </a:lvl1pPr>
          </a:lstStyle>
          <a:p>
            <a:fld id="{83C14E74-7942-4CBA-907B-6EB2F1CAE416}" type="datetime1">
              <a:rPr lang="en-US" altLang="zh-TW" smtClean="0"/>
              <a:t>10/29/2025</a:t>
            </a:fld>
            <a:endParaRPr lang="en-US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860176" y="6490825"/>
            <a:ext cx="3060000" cy="288000"/>
          </a:xfrm>
          <a:prstGeom prst="rect">
            <a:avLst/>
          </a:prstGeom>
        </p:spPr>
        <p:txBody>
          <a:bodyPr/>
          <a:lstStyle>
            <a:lvl1pPr>
              <a:defRPr sz="1400">
                <a:latin typeface="Noto Sans TC" panose="020B0500000000000000" pitchFamily="34" charset="-120"/>
                <a:ea typeface="Noto Sans TC" panose="020B0500000000000000" pitchFamily="34" charset="-120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545766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36000" y="1080000"/>
            <a:ext cx="5688000" cy="5220000"/>
          </a:xfr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080000"/>
            <a:ext cx="5688000" cy="52200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>
          <a:xfrm>
            <a:off x="336000" y="6490825"/>
            <a:ext cx="1260000" cy="288000"/>
          </a:xfrm>
          <a:prstGeom prst="rect">
            <a:avLst/>
          </a:prstGeom>
        </p:spPr>
        <p:txBody>
          <a:bodyPr/>
          <a:lstStyle>
            <a:lvl1pPr>
              <a:defRPr sz="1400">
                <a:latin typeface="Noto Sans TC" panose="020B0500000000000000" pitchFamily="34" charset="-120"/>
                <a:ea typeface="Noto Sans TC" panose="020B0500000000000000" pitchFamily="34" charset="-120"/>
              </a:defRPr>
            </a:lvl1pPr>
          </a:lstStyle>
          <a:p>
            <a:fld id="{D596C715-CC0F-4F8F-A98C-436950C8DE29}" type="datetime1">
              <a:rPr lang="en-US" altLang="zh-TW" smtClean="0"/>
              <a:t>10/29/2025</a:t>
            </a:fld>
            <a:endParaRPr lang="en-US" dirty="0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860176" y="6490825"/>
            <a:ext cx="3060000" cy="288000"/>
          </a:xfrm>
          <a:prstGeom prst="rect">
            <a:avLst/>
          </a:prstGeom>
        </p:spPr>
        <p:txBody>
          <a:bodyPr/>
          <a:lstStyle>
            <a:lvl1pPr>
              <a:defRPr sz="1400">
                <a:latin typeface="Noto Sans TC" panose="020B0500000000000000" pitchFamily="34" charset="-120"/>
                <a:ea typeface="Noto Sans TC" panose="020B0500000000000000" pitchFamily="34" charset="-120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415339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54800" y="72000"/>
            <a:ext cx="10800000" cy="900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0200" y="1080000"/>
            <a:ext cx="5688000" cy="72000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0200" y="1908000"/>
            <a:ext cx="5688000" cy="4392000"/>
          </a:xfr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080000"/>
            <a:ext cx="5688000" cy="72000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1908000"/>
            <a:ext cx="5688000" cy="4392000"/>
          </a:xfr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10"/>
          </p:nvPr>
        </p:nvSpPr>
        <p:spPr>
          <a:xfrm>
            <a:off x="336000" y="6490825"/>
            <a:ext cx="1260000" cy="288000"/>
          </a:xfrm>
          <a:prstGeom prst="rect">
            <a:avLst/>
          </a:prstGeom>
        </p:spPr>
        <p:txBody>
          <a:bodyPr/>
          <a:lstStyle>
            <a:lvl1pPr>
              <a:defRPr sz="1400">
                <a:latin typeface="Noto Sans TC" panose="020B0500000000000000" pitchFamily="34" charset="-120"/>
                <a:ea typeface="Noto Sans TC" panose="020B0500000000000000" pitchFamily="34" charset="-120"/>
              </a:defRPr>
            </a:lvl1pPr>
          </a:lstStyle>
          <a:p>
            <a:fld id="{715CD3EF-D82C-4B82-AABA-869A42515E56}" type="datetime1">
              <a:rPr lang="en-US" altLang="zh-TW" smtClean="0"/>
              <a:t>10/29/2025</a:t>
            </a:fld>
            <a:endParaRPr 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860176" y="6490825"/>
            <a:ext cx="3060000" cy="288000"/>
          </a:xfrm>
          <a:prstGeom prst="rect">
            <a:avLst/>
          </a:prstGeom>
        </p:spPr>
        <p:txBody>
          <a:bodyPr/>
          <a:lstStyle>
            <a:lvl1pPr>
              <a:defRPr sz="1400">
                <a:latin typeface="Noto Sans TC" panose="020B0500000000000000" pitchFamily="34" charset="-120"/>
                <a:ea typeface="Noto Sans TC" panose="020B0500000000000000" pitchFamily="34" charset="-120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765088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>
          <a:xfrm>
            <a:off x="336000" y="6490825"/>
            <a:ext cx="1260000" cy="288000"/>
          </a:xfrm>
          <a:prstGeom prst="rect">
            <a:avLst/>
          </a:prstGeom>
        </p:spPr>
        <p:txBody>
          <a:bodyPr/>
          <a:lstStyle>
            <a:lvl1pPr>
              <a:defRPr sz="1400">
                <a:latin typeface="Noto Sans TC" panose="020B0500000000000000" pitchFamily="34" charset="-120"/>
                <a:ea typeface="Noto Sans TC" panose="020B0500000000000000" pitchFamily="34" charset="-120"/>
              </a:defRPr>
            </a:lvl1pPr>
          </a:lstStyle>
          <a:p>
            <a:fld id="{44FE1AA3-A119-44A4-BAE0-2D5185407DFE}" type="datetime1">
              <a:rPr lang="en-US" altLang="zh-TW" smtClean="0"/>
              <a:t>10/29/2025</a:t>
            </a:fld>
            <a:endParaRPr lang="en-US" dirty="0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860176" y="6490825"/>
            <a:ext cx="3060000" cy="288000"/>
          </a:xfrm>
          <a:prstGeom prst="rect">
            <a:avLst/>
          </a:prstGeom>
        </p:spPr>
        <p:txBody>
          <a:bodyPr/>
          <a:lstStyle>
            <a:lvl1pPr>
              <a:defRPr sz="1400">
                <a:latin typeface="Noto Sans TC" panose="020B0500000000000000" pitchFamily="34" charset="-120"/>
                <a:ea typeface="Noto Sans TC" panose="020B0500000000000000" pitchFamily="34" charset="-120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82778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xfrm>
            <a:off x="336000" y="6490825"/>
            <a:ext cx="1260000" cy="288000"/>
          </a:xfrm>
          <a:prstGeom prst="rect">
            <a:avLst/>
          </a:prstGeom>
        </p:spPr>
        <p:txBody>
          <a:bodyPr/>
          <a:lstStyle>
            <a:lvl1pPr>
              <a:defRPr sz="1400">
                <a:latin typeface="Noto Sans TC" panose="020B0500000000000000" pitchFamily="34" charset="-120"/>
                <a:ea typeface="Noto Sans TC" panose="020B0500000000000000" pitchFamily="34" charset="-120"/>
              </a:defRPr>
            </a:lvl1pPr>
          </a:lstStyle>
          <a:p>
            <a:fld id="{9CE14405-049C-4A8C-A3B6-BD8E4453742A}" type="datetime1">
              <a:rPr lang="en-US" altLang="zh-TW" smtClean="0"/>
              <a:t>10/29/2025</a:t>
            </a:fld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860176" y="6490825"/>
            <a:ext cx="3060000" cy="288000"/>
          </a:xfrm>
          <a:prstGeom prst="rect">
            <a:avLst/>
          </a:prstGeom>
        </p:spPr>
        <p:txBody>
          <a:bodyPr/>
          <a:lstStyle>
            <a:lvl1pPr>
              <a:defRPr sz="1400">
                <a:latin typeface="Noto Sans TC" panose="020B0500000000000000" pitchFamily="34" charset="-120"/>
                <a:ea typeface="Noto Sans TC" panose="020B0500000000000000" pitchFamily="34" charset="-120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360947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able of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0FDF2A-A3E9-4EAF-8B8D-45D879F7F9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07124" y="76809"/>
            <a:ext cx="4873752" cy="910615"/>
          </a:xfrm>
        </p:spPr>
        <p:txBody>
          <a:bodyPr anchor="b">
            <a:noAutofit/>
          </a:bodyPr>
          <a:lstStyle>
            <a:lvl1pPr>
              <a:defRPr sz="4000" b="1">
                <a:latin typeface="+mn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1CC09A4-276C-4BCA-B4C8-34C102CD44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707124" y="6356350"/>
            <a:ext cx="3592678" cy="365125"/>
          </a:xfrm>
        </p:spPr>
        <p:txBody>
          <a:bodyPr/>
          <a:lstStyle>
            <a:lvl1pPr>
              <a:defRPr>
                <a:solidFill>
                  <a:srgbClr val="168DA5"/>
                </a:solidFill>
              </a:defRPr>
            </a:lvl1pPr>
          </a:lstStyle>
          <a:p>
            <a:r>
              <a:rPr lang="en-US"/>
              <a:t>Your Footer Here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FB1257A-9E39-49E4-AABE-4C681F9C20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299802" y="6356350"/>
            <a:ext cx="1281074" cy="365125"/>
          </a:xfrm>
        </p:spPr>
        <p:txBody>
          <a:bodyPr/>
          <a:lstStyle>
            <a:lvl1pPr>
              <a:defRPr>
                <a:solidFill>
                  <a:srgbClr val="168DA5"/>
                </a:solidFill>
              </a:defRPr>
            </a:lvl1pPr>
          </a:lstStyle>
          <a:p>
            <a:fld id="{3F2141CC-6D22-46E7-B2BD-FEB7FB34A0F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9" name="Picture Placeholder 2">
            <a:extLst>
              <a:ext uri="{FF2B5EF4-FFF2-40B4-BE49-F238E27FC236}">
                <a16:creationId xmlns:a16="http://schemas.microsoft.com/office/drawing/2014/main" id="{4470D81F-804A-42DC-B42F-E2F6F15B255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0" y="0"/>
            <a:ext cx="6096000" cy="6857999"/>
          </a:xfrm>
          <a:solidFill>
            <a:srgbClr val="168DA5"/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DB10ED2-157C-4FED-9667-31CAEEECCEC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11124" y="6356350"/>
            <a:ext cx="2743200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Date</a:t>
            </a:r>
          </a:p>
        </p:txBody>
      </p:sp>
    </p:spTree>
    <p:extLst>
      <p:ext uri="{BB962C8B-B14F-4D97-AF65-F5344CB8AC3E}">
        <p14:creationId xmlns:p14="http://schemas.microsoft.com/office/powerpoint/2010/main" val="22638679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56000" y="72000"/>
            <a:ext cx="10800000" cy="900000"/>
          </a:xfrm>
          <a:prstGeom prst="rect">
            <a:avLst/>
          </a:prstGeom>
        </p:spPr>
        <p:txBody>
          <a:bodyPr vert="horz" lIns="72000" tIns="36000" rIns="72000" bIns="3600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36000" y="1080000"/>
            <a:ext cx="11520000" cy="5220000"/>
          </a:xfrm>
          <a:prstGeom prst="rect">
            <a:avLst/>
          </a:prstGeom>
        </p:spPr>
        <p:txBody>
          <a:bodyPr vert="horz" lIns="72000" tIns="36000" rIns="72000" bIns="3600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196000" y="6588000"/>
            <a:ext cx="1800000" cy="184666"/>
          </a:xfrm>
          <a:prstGeom prst="rect">
            <a:avLst/>
          </a:prstGeom>
        </p:spPr>
        <p:txBody>
          <a:bodyPr vert="horz" lIns="72000" tIns="0" rIns="72000" bIns="0" rtlCol="0" anchor="ctr">
            <a:no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defRPr>
            </a:lvl1pPr>
          </a:lstStyle>
          <a:p>
            <a:fld id="{48F63A3B-78C7-47BE-AE5E-E10140E04643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7" name="直線接點 6"/>
          <p:cNvCxnSpPr/>
          <p:nvPr userDrawn="1"/>
        </p:nvCxnSpPr>
        <p:spPr>
          <a:xfrm>
            <a:off x="246000" y="6480000"/>
            <a:ext cx="11700000" cy="0"/>
          </a:xfrm>
          <a:prstGeom prst="line">
            <a:avLst/>
          </a:prstGeom>
          <a:ln>
            <a:solidFill>
              <a:srgbClr val="507C8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/>
          <p:cNvSpPr/>
          <p:nvPr userDrawn="1"/>
        </p:nvSpPr>
        <p:spPr>
          <a:xfrm>
            <a:off x="8726804" y="6487531"/>
            <a:ext cx="3219196" cy="28814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72000" tIns="36000" rIns="72000" bIns="36000" rtlCol="0" anchor="ctr">
            <a:noAutofit/>
          </a:bodyPr>
          <a:lstStyle/>
          <a:p>
            <a:pPr algn="dist"/>
            <a:r>
              <a:rPr lang="zh-TW" altLang="en-US" sz="1400" b="1" dirty="0">
                <a:solidFill>
                  <a:srgbClr val="507C89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數位發展部  </a:t>
            </a:r>
            <a:r>
              <a:rPr lang="en-US" altLang="zh-TW" sz="1400" b="0" dirty="0">
                <a:solidFill>
                  <a:srgbClr val="507C89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Ministry of Digital Affairs</a:t>
            </a:r>
            <a:endParaRPr lang="zh-TW" altLang="en-US" sz="1400" b="0" dirty="0">
              <a:solidFill>
                <a:srgbClr val="507C89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0" name="Rectangle 30">
            <a:extLst>
              <a:ext uri="{FF2B5EF4-FFF2-40B4-BE49-F238E27FC236}">
                <a16:creationId xmlns:a16="http://schemas.microsoft.com/office/drawing/2014/main" id="{413A6664-83E5-4487-B534-989C9B886DA9}"/>
              </a:ext>
            </a:extLst>
          </p:cNvPr>
          <p:cNvSpPr/>
          <p:nvPr userDrawn="1"/>
        </p:nvSpPr>
        <p:spPr>
          <a:xfrm>
            <a:off x="0" y="0"/>
            <a:ext cx="323529" cy="100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800">
              <a:latin typeface="微軟正黑體" panose="020B0604030504040204" pitchFamily="34" charset="-120"/>
            </a:endParaRPr>
          </a:p>
        </p:txBody>
      </p:sp>
      <p:pic>
        <p:nvPicPr>
          <p:cNvPr id="11" name="圖片 10"/>
          <p:cNvPicPr>
            <a:picLocks noChangeAspect="1"/>
          </p:cNvPicPr>
          <p:nvPr userDrawn="1"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"/>
            <a:ext cx="1044000" cy="1015828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1522928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9" r:id="rId1"/>
    <p:sldLayoutId id="2147483720" r:id="rId2"/>
    <p:sldLayoutId id="2147483721" r:id="rId3"/>
    <p:sldLayoutId id="2147483722" r:id="rId4"/>
    <p:sldLayoutId id="2147483723" r:id="rId5"/>
    <p:sldLayoutId id="2147483724" r:id="rId6"/>
    <p:sldLayoutId id="2147483725" r:id="rId7"/>
    <p:sldLayoutId id="2147483726" r:id="rId8"/>
  </p:sldLayoutIdLst>
  <p:hf hdr="0" ftr="0" dt="0"/>
  <p:txStyles>
    <p:titleStyle>
      <a:lvl1pPr marL="0" algn="l" defTabSz="914400" rtl="0" eaLnBrk="1" latinLnBrk="0" hangingPunct="1">
        <a:lnSpc>
          <a:spcPct val="100000"/>
        </a:lnSpc>
        <a:spcBef>
          <a:spcPts val="0"/>
        </a:spcBef>
        <a:buNone/>
        <a:defRPr sz="4000" b="1" kern="1200">
          <a:solidFill>
            <a:schemeClr val="tx1"/>
          </a:solidFill>
          <a:latin typeface="微軟正黑體" panose="020B0604030504040204" pitchFamily="34" charset="-120"/>
          <a:ea typeface="微軟正黑體" panose="020B0604030504040204" pitchFamily="34" charset="-120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微軟正黑體" panose="020B0604030504040204" pitchFamily="34" charset="-120"/>
          <a:ea typeface="微軟正黑體" panose="020B0604030504040204" pitchFamily="34" charset="-120"/>
          <a:cs typeface="+mn-cs"/>
        </a:defRPr>
      </a:lvl1pPr>
      <a:lvl2pPr marL="444500" indent="-228600" algn="l" defTabSz="914400" rtl="0" eaLnBrk="1" latinLnBrk="0" hangingPunct="1">
        <a:lnSpc>
          <a:spcPct val="100000"/>
        </a:lnSpc>
        <a:spcBef>
          <a:spcPts val="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微軟正黑體" panose="020B0604030504040204" pitchFamily="34" charset="-120"/>
          <a:ea typeface="微軟正黑體" panose="020B0604030504040204" pitchFamily="34" charset="-120"/>
          <a:cs typeface="+mn-cs"/>
        </a:defRPr>
      </a:lvl2pPr>
      <a:lvl3pPr marL="717550" indent="-228600" algn="l" defTabSz="914400" rtl="0" eaLnBrk="1" latinLnBrk="0" hangingPunct="1">
        <a:lnSpc>
          <a:spcPct val="100000"/>
        </a:lnSpc>
        <a:spcBef>
          <a:spcPts val="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微軟正黑體" panose="020B0604030504040204" pitchFamily="34" charset="-120"/>
          <a:ea typeface="微軟正黑體" panose="020B0604030504040204" pitchFamily="34" charset="-120"/>
          <a:cs typeface="+mn-cs"/>
        </a:defRPr>
      </a:lvl3pPr>
      <a:lvl4pPr marL="982663" indent="-228600" algn="l" defTabSz="914400" rtl="0" eaLnBrk="1" latinLnBrk="0" hangingPunct="1">
        <a:lnSpc>
          <a:spcPct val="100000"/>
        </a:lnSpc>
        <a:spcBef>
          <a:spcPts val="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微軟正黑體" panose="020B0604030504040204" pitchFamily="34" charset="-120"/>
          <a:ea typeface="微軟正黑體" panose="020B0604030504040204" pitchFamily="34" charset="-120"/>
          <a:cs typeface="+mn-cs"/>
        </a:defRPr>
      </a:lvl4pPr>
      <a:lvl5pPr marL="1255713" indent="-228600" algn="l" defTabSz="914400" rtl="0" eaLnBrk="1" latinLnBrk="0" hangingPunct="1">
        <a:lnSpc>
          <a:spcPct val="100000"/>
        </a:lnSpc>
        <a:spcBef>
          <a:spcPts val="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微軟正黑體" panose="020B0604030504040204" pitchFamily="34" charset="-120"/>
          <a:ea typeface="微軟正黑體" panose="020B0604030504040204" pitchFamily="34" charset="-120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副標題 5"/>
          <p:cNvSpPr>
            <a:spLocks noGrp="1"/>
          </p:cNvSpPr>
          <p:nvPr>
            <p:ph type="subTitle" idx="1"/>
          </p:nvPr>
        </p:nvSpPr>
        <p:spPr>
          <a:xfrm>
            <a:off x="1235999" y="4122814"/>
            <a:ext cx="9719999" cy="1260000"/>
          </a:xfrm>
        </p:spPr>
        <p:txBody>
          <a:bodyPr anchor="ctr" anchorCtr="0">
            <a:normAutofit fontScale="85000" lnSpcReduction="20000"/>
          </a:bodyPr>
          <a:lstStyle/>
          <a:p>
            <a:pPr algn="just">
              <a:lnSpc>
                <a:spcPct val="150000"/>
              </a:lnSpc>
            </a:pPr>
            <a:r>
              <a:rPr lang="zh-TW" altLang="en-US" dirty="0"/>
              <a:t>申請類別二：解決方案產品化驗證</a:t>
            </a:r>
            <a:endParaRPr lang="en-US" altLang="zh-TW" dirty="0"/>
          </a:p>
          <a:p>
            <a:pPr algn="just">
              <a:lnSpc>
                <a:spcPct val="150000"/>
              </a:lnSpc>
            </a:pPr>
            <a:r>
              <a:rPr lang="zh-TW" altLang="en-US" dirty="0"/>
              <a:t>計畫名稱：</a:t>
            </a:r>
            <a:endParaRPr lang="en-US" altLang="zh-TW" dirty="0"/>
          </a:p>
          <a:p>
            <a:pPr algn="just">
              <a:lnSpc>
                <a:spcPct val="150000"/>
              </a:lnSpc>
            </a:pPr>
            <a:r>
              <a:rPr lang="zh-TW" altLang="en-US" dirty="0"/>
              <a:t>提案廠商：</a:t>
            </a:r>
            <a:r>
              <a:rPr lang="en-US" altLang="zh-TW" dirty="0" err="1"/>
              <a:t>oo</a:t>
            </a:r>
            <a:r>
              <a:rPr lang="zh-TW" altLang="en-US" dirty="0"/>
              <a:t>公司</a:t>
            </a:r>
            <a:endParaRPr lang="en-US" altLang="zh-TW" dirty="0"/>
          </a:p>
        </p:txBody>
      </p:sp>
      <p:grpSp>
        <p:nvGrpSpPr>
          <p:cNvPr id="2" name="群組 1"/>
          <p:cNvGrpSpPr/>
          <p:nvPr/>
        </p:nvGrpSpPr>
        <p:grpSpPr>
          <a:xfrm>
            <a:off x="1236000" y="3170034"/>
            <a:ext cx="9720000" cy="732800"/>
            <a:chOff x="1416000" y="3739366"/>
            <a:chExt cx="9720000" cy="732800"/>
          </a:xfrm>
        </p:grpSpPr>
        <p:sp>
          <p:nvSpPr>
            <p:cNvPr id="23" name="TextBox 43">
              <a:extLst>
                <a:ext uri="{FF2B5EF4-FFF2-40B4-BE49-F238E27FC236}">
                  <a16:creationId xmlns:a16="http://schemas.microsoft.com/office/drawing/2014/main" id="{D02F4B8E-9B3E-4F0F-A7A3-4E4CCE2F61D7}"/>
                </a:ext>
              </a:extLst>
            </p:cNvPr>
            <p:cNvSpPr txBox="1"/>
            <p:nvPr/>
          </p:nvSpPr>
          <p:spPr>
            <a:xfrm>
              <a:off x="1416000" y="3856613"/>
              <a:ext cx="9720000" cy="615553"/>
            </a:xfrm>
            <a:prstGeom prst="rect">
              <a:avLst/>
            </a:prstGeom>
            <a:solidFill>
              <a:srgbClr val="1C303C"/>
            </a:solidFill>
          </p:spPr>
          <p:txBody>
            <a:bodyPr wrap="square" lIns="36000" tIns="0" rIns="36000" bIns="0" rtlCol="0">
              <a:spAutoFit/>
            </a:bodyPr>
            <a:lstStyle/>
            <a:p>
              <a:pPr lvl="0" algn="ctr" defTabSz="914400"/>
              <a:endPara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18" name="Rectangle 38">
              <a:extLst>
                <a:ext uri="{FF2B5EF4-FFF2-40B4-BE49-F238E27FC236}">
                  <a16:creationId xmlns:a16="http://schemas.microsoft.com/office/drawing/2014/main" id="{EA19F564-C784-4AD8-912A-2FD004D79F20}"/>
                </a:ext>
              </a:extLst>
            </p:cNvPr>
            <p:cNvSpPr/>
            <p:nvPr/>
          </p:nvSpPr>
          <p:spPr>
            <a:xfrm>
              <a:off x="1416000" y="3739366"/>
              <a:ext cx="9720000" cy="63623"/>
            </a:xfrm>
            <a:prstGeom prst="rect">
              <a:avLst/>
            </a:prstGeom>
            <a:solidFill>
              <a:srgbClr val="1C303C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</p:grpSp>
      <p:sp>
        <p:nvSpPr>
          <p:cNvPr id="51" name="Rectangle 15">
            <a:extLst>
              <a:ext uri="{FF2B5EF4-FFF2-40B4-BE49-F238E27FC236}">
                <a16:creationId xmlns:a16="http://schemas.microsoft.com/office/drawing/2014/main" id="{CC4808BA-8471-4775-9C2B-B3371818744A}"/>
              </a:ext>
            </a:extLst>
          </p:cNvPr>
          <p:cNvSpPr>
            <a:spLocks noChangeArrowheads="1"/>
          </p:cNvSpPr>
          <p:nvPr/>
        </p:nvSpPr>
        <p:spPr bwMode="auto">
          <a:xfrm>
            <a:off x="866899" y="1736605"/>
            <a:ext cx="9987148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kumimoji="1" lang="en-US" altLang="zh-TW" sz="4000" b="1" dirty="0">
                <a:solidFill>
                  <a:prstClr val="blac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  <a:cs typeface="華康隸書體" charset="-120"/>
              </a:rPr>
              <a:t>114</a:t>
            </a:r>
            <a:r>
              <a:rPr kumimoji="1" lang="zh-TW" altLang="en-US" sz="4000" b="1" dirty="0">
                <a:solidFill>
                  <a:prstClr val="blac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  <a:cs typeface="華康隸書體" charset="-120"/>
              </a:rPr>
              <a:t>年度促成</a:t>
            </a:r>
            <a:r>
              <a:rPr kumimoji="1" lang="en-US" altLang="zh-TW" sz="4000" b="1" dirty="0">
                <a:solidFill>
                  <a:prstClr val="blac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  <a:cs typeface="華康隸書體" charset="-120"/>
              </a:rPr>
              <a:t>AI</a:t>
            </a:r>
            <a:r>
              <a:rPr kumimoji="1" lang="zh-TW" altLang="en-US" sz="4000" b="1" dirty="0">
                <a:solidFill>
                  <a:prstClr val="blac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  <a:cs typeface="華康隸書體" charset="-120"/>
              </a:rPr>
              <a:t>解決方案價值擴散申請作業</a:t>
            </a:r>
            <a:endParaRPr kumimoji="1" lang="en-US" altLang="zh-TW" sz="4000" b="1" dirty="0">
              <a:solidFill>
                <a:prstClr val="black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微軟正黑體" panose="020B0604030504040204" pitchFamily="34" charset="-120"/>
              <a:ea typeface="微軟正黑體" panose="020B0604030504040204" pitchFamily="34" charset="-120"/>
              <a:cs typeface="華康隸書體" charset="-12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kumimoji="1" lang="zh-TW" altLang="en-US" sz="4000" b="1" dirty="0">
                <a:solidFill>
                  <a:prstClr val="blac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  <a:cs typeface="華康隸書體" charset="-120"/>
              </a:rPr>
              <a:t>提案簡報</a:t>
            </a:r>
          </a:p>
        </p:txBody>
      </p:sp>
    </p:spTree>
    <p:extLst>
      <p:ext uri="{BB962C8B-B14F-4D97-AF65-F5344CB8AC3E}">
        <p14:creationId xmlns:p14="http://schemas.microsoft.com/office/powerpoint/2010/main" val="224419545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8AAC6791-939C-4592-80F1-D5BDCD820D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6000" y="72000"/>
            <a:ext cx="10800000" cy="569268"/>
          </a:xfrm>
        </p:spPr>
        <p:txBody>
          <a:bodyPr>
            <a:normAutofit fontScale="90000"/>
          </a:bodyPr>
          <a:lstStyle/>
          <a:p>
            <a:r>
              <a:rPr lang="zh-TW" altLang="en-US" dirty="0"/>
              <a:t>五、計畫推動說明與時程規劃</a:t>
            </a:r>
            <a:endParaRPr lang="zh-TW" altLang="en-US" sz="3000" dirty="0"/>
          </a:p>
        </p:txBody>
      </p:sp>
      <p:sp>
        <p:nvSpPr>
          <p:cNvPr id="3" name="投影片編號版面配置區 2">
            <a:extLst>
              <a:ext uri="{FF2B5EF4-FFF2-40B4-BE49-F238E27FC236}">
                <a16:creationId xmlns:a16="http://schemas.microsoft.com/office/drawing/2014/main" id="{19211B90-1F60-4DFF-9A04-86F92FA5C3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196000" y="6495667"/>
            <a:ext cx="1800000" cy="276999"/>
          </a:xfrm>
        </p:spPr>
        <p:txBody>
          <a:bodyPr/>
          <a:lstStyle/>
          <a:p>
            <a:r>
              <a:rPr lang="en-US" dirty="0"/>
              <a:t>10</a:t>
            </a:r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466C3E74-8997-469A-86FB-16502DF00F48}"/>
              </a:ext>
            </a:extLst>
          </p:cNvPr>
          <p:cNvSpPr txBox="1"/>
          <p:nvPr/>
        </p:nvSpPr>
        <p:spPr>
          <a:xfrm>
            <a:off x="8676003" y="522000"/>
            <a:ext cx="268351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1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*得依實際需求增列工作項目。</a:t>
            </a:r>
            <a:endParaRPr lang="en-US" altLang="zh-TW" sz="12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graphicFrame>
        <p:nvGraphicFramePr>
          <p:cNvPr id="6" name="表格 5">
            <a:extLst>
              <a:ext uri="{FF2B5EF4-FFF2-40B4-BE49-F238E27FC236}">
                <a16:creationId xmlns:a16="http://schemas.microsoft.com/office/drawing/2014/main" id="{574828FD-6691-40B5-BA1C-2D8C4A40FA0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73033387"/>
              </p:ext>
            </p:extLst>
          </p:nvPr>
        </p:nvGraphicFramePr>
        <p:xfrm>
          <a:off x="965408" y="563240"/>
          <a:ext cx="10261183" cy="6222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342770">
                  <a:extLst>
                    <a:ext uri="{9D8B030D-6E8A-4147-A177-3AD203B41FA5}">
                      <a16:colId xmlns:a16="http://schemas.microsoft.com/office/drawing/2014/main" val="800568408"/>
                    </a:ext>
                  </a:extLst>
                </a:gridCol>
                <a:gridCol w="928548">
                  <a:extLst>
                    <a:ext uri="{9D8B030D-6E8A-4147-A177-3AD203B41FA5}">
                      <a16:colId xmlns:a16="http://schemas.microsoft.com/office/drawing/2014/main" val="2695533019"/>
                    </a:ext>
                  </a:extLst>
                </a:gridCol>
                <a:gridCol w="1197973">
                  <a:extLst>
                    <a:ext uri="{9D8B030D-6E8A-4147-A177-3AD203B41FA5}">
                      <a16:colId xmlns:a16="http://schemas.microsoft.com/office/drawing/2014/main" val="168986463"/>
                    </a:ext>
                  </a:extLst>
                </a:gridCol>
                <a:gridCol w="1197973">
                  <a:extLst>
                    <a:ext uri="{9D8B030D-6E8A-4147-A177-3AD203B41FA5}">
                      <a16:colId xmlns:a16="http://schemas.microsoft.com/office/drawing/2014/main" val="38018853"/>
                    </a:ext>
                  </a:extLst>
                </a:gridCol>
                <a:gridCol w="1197973">
                  <a:extLst>
                    <a:ext uri="{9D8B030D-6E8A-4147-A177-3AD203B41FA5}">
                      <a16:colId xmlns:a16="http://schemas.microsoft.com/office/drawing/2014/main" val="633359569"/>
                    </a:ext>
                  </a:extLst>
                </a:gridCol>
                <a:gridCol w="1197973">
                  <a:extLst>
                    <a:ext uri="{9D8B030D-6E8A-4147-A177-3AD203B41FA5}">
                      <a16:colId xmlns:a16="http://schemas.microsoft.com/office/drawing/2014/main" val="1341783035"/>
                    </a:ext>
                  </a:extLst>
                </a:gridCol>
                <a:gridCol w="1197973">
                  <a:extLst>
                    <a:ext uri="{9D8B030D-6E8A-4147-A177-3AD203B41FA5}">
                      <a16:colId xmlns:a16="http://schemas.microsoft.com/office/drawing/2014/main" val="1513012381"/>
                    </a:ext>
                  </a:extLst>
                </a:gridCol>
              </a:tblGrid>
              <a:tr h="273315">
                <a:tc rowSpan="2">
                  <a:txBody>
                    <a:bodyPr/>
                    <a:lstStyle/>
                    <a:p>
                      <a:pPr algn="ctr"/>
                      <a:r>
                        <a:rPr lang="zh-TW" altLang="en-US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工作項目</a:t>
                      </a:r>
                    </a:p>
                  </a:txBody>
                  <a:tcPr anchor="ctr"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zh-TW" altLang="en-US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分項權重</a:t>
                      </a:r>
                      <a:endParaRPr lang="en-US" altLang="zh-TW" sz="12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pPr algn="ctr"/>
                      <a:r>
                        <a:rPr lang="en-US" altLang="zh-TW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(%)</a:t>
                      </a:r>
                      <a:endParaRPr lang="zh-TW" altLang="en-US" sz="12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altLang="zh-TW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114</a:t>
                      </a:r>
                      <a:r>
                        <a:rPr lang="zh-TW" altLang="en-US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年</a:t>
                      </a: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zh-TW" altLang="en-US" sz="12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en-US" altLang="zh-TW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115</a:t>
                      </a:r>
                      <a:r>
                        <a:rPr lang="zh-TW" altLang="en-US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年</a:t>
                      </a: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zh-TW" altLang="en-US" sz="12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zh-TW" altLang="en-US" sz="12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510068505"/>
                  </a:ext>
                </a:extLst>
              </a:tr>
              <a:tr h="284200">
                <a:tc vMerge="1">
                  <a:txBody>
                    <a:bodyPr/>
                    <a:lstStyle/>
                    <a:p>
                      <a:endParaRPr lang="zh-TW" altLang="en-US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11</a:t>
                      </a:r>
                      <a:r>
                        <a:rPr lang="zh-TW" altLang="en-US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月</a:t>
                      </a:r>
                    </a:p>
                  </a:txBody>
                  <a:tcPr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12</a:t>
                      </a:r>
                      <a:r>
                        <a:rPr lang="zh-TW" altLang="en-US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月</a:t>
                      </a:r>
                    </a:p>
                  </a:txBody>
                  <a:tcPr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1</a:t>
                      </a:r>
                      <a:r>
                        <a:rPr lang="zh-TW" altLang="en-US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月</a:t>
                      </a:r>
                    </a:p>
                  </a:txBody>
                  <a:tcPr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2</a:t>
                      </a:r>
                      <a:r>
                        <a:rPr lang="zh-TW" altLang="en-US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月</a:t>
                      </a:r>
                    </a:p>
                  </a:txBody>
                  <a:tcPr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3</a:t>
                      </a:r>
                      <a:r>
                        <a:rPr lang="zh-TW" altLang="en-US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月</a:t>
                      </a:r>
                    </a:p>
                  </a:txBody>
                  <a:tcPr anchor="ctr"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79415665"/>
                  </a:ext>
                </a:extLst>
              </a:tr>
              <a:tr h="284200">
                <a:tc>
                  <a:txBody>
                    <a:bodyPr/>
                    <a:lstStyle/>
                    <a:p>
                      <a:r>
                        <a:rPr lang="en-US" altLang="zh-TW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A.</a:t>
                      </a:r>
                      <a:r>
                        <a:rPr lang="zh-TW" altLang="en-US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資料整理萃取與模型訓練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15%</a:t>
                      </a:r>
                      <a:endParaRPr lang="zh-TW" altLang="en-US" sz="12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12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12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120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120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120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808385932"/>
                  </a:ext>
                </a:extLst>
              </a:tr>
              <a:tr h="273315">
                <a:tc>
                  <a:txBody>
                    <a:bodyPr/>
                    <a:lstStyle/>
                    <a:p>
                      <a:pPr lvl="1"/>
                      <a:r>
                        <a:rPr lang="en-US" altLang="zh-TW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A1.OOOO</a:t>
                      </a:r>
                      <a:endParaRPr lang="zh-TW" altLang="en-US" sz="12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12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12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120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120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120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120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741141060"/>
                  </a:ext>
                </a:extLst>
              </a:tr>
              <a:tr h="284200">
                <a:tc>
                  <a:txBody>
                    <a:bodyPr/>
                    <a:lstStyle/>
                    <a:p>
                      <a:r>
                        <a:rPr lang="en-US" altLang="zh-TW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B.</a:t>
                      </a:r>
                      <a:r>
                        <a:rPr lang="zh-TW" altLang="en-US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服務</a:t>
                      </a:r>
                      <a:r>
                        <a:rPr lang="en-US" altLang="zh-TW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/</a:t>
                      </a:r>
                      <a:r>
                        <a:rPr lang="zh-TW" altLang="en-US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流程設計與評估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15%</a:t>
                      </a:r>
                      <a:endParaRPr lang="zh-TW" altLang="en-US" sz="12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12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120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120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120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120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526255024"/>
                  </a:ext>
                </a:extLst>
              </a:tr>
              <a:tr h="284200">
                <a:tc>
                  <a:txBody>
                    <a:bodyPr/>
                    <a:lstStyle/>
                    <a:p>
                      <a:pPr marL="45720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B1.OOOO</a:t>
                      </a:r>
                      <a:endParaRPr lang="zh-TW" altLang="en-US" sz="12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12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120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12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120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120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120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643361154"/>
                  </a:ext>
                </a:extLst>
              </a:tr>
              <a:tr h="284200">
                <a:tc>
                  <a:txBody>
                    <a:bodyPr/>
                    <a:lstStyle/>
                    <a:p>
                      <a:r>
                        <a:rPr lang="en-US" altLang="zh-TW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C.</a:t>
                      </a:r>
                      <a:r>
                        <a:rPr lang="zh-TW" altLang="en-US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服務應用功能量化指標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15%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12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12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12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120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120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923887505"/>
                  </a:ext>
                </a:extLst>
              </a:tr>
              <a:tr h="284200">
                <a:tc>
                  <a:txBody>
                    <a:bodyPr/>
                    <a:lstStyle/>
                    <a:p>
                      <a:pPr lvl="1"/>
                      <a:r>
                        <a:rPr lang="en-US" altLang="zh-TW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C1.OOOO</a:t>
                      </a:r>
                      <a:endParaRPr lang="zh-TW" altLang="en-US" sz="12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12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12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12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120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120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120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333072941"/>
                  </a:ext>
                </a:extLst>
              </a:tr>
              <a:tr h="273315">
                <a:tc>
                  <a:txBody>
                    <a:bodyPr/>
                    <a:lstStyle/>
                    <a:p>
                      <a:r>
                        <a:rPr lang="en-US" altLang="zh-TW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D.</a:t>
                      </a:r>
                      <a:r>
                        <a:rPr lang="zh-TW" altLang="en-US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產品擴散與行銷推廣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15%</a:t>
                      </a:r>
                      <a:endParaRPr lang="zh-TW" altLang="en-US" sz="12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12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12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120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120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12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786792448"/>
                  </a:ext>
                </a:extLst>
              </a:tr>
              <a:tr h="284200">
                <a:tc>
                  <a:txBody>
                    <a:bodyPr/>
                    <a:lstStyle/>
                    <a:p>
                      <a:pPr lvl="1"/>
                      <a:r>
                        <a:rPr lang="en-US" altLang="zh-TW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D1.OOOO</a:t>
                      </a:r>
                      <a:endParaRPr lang="zh-TW" altLang="en-US" sz="12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12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120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12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120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12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12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144398138"/>
                  </a:ext>
                </a:extLst>
              </a:tr>
              <a:tr h="284200">
                <a:tc>
                  <a:txBody>
                    <a:bodyPr/>
                    <a:lstStyle/>
                    <a:p>
                      <a:r>
                        <a:rPr lang="en-US" altLang="zh-TW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E.</a:t>
                      </a:r>
                      <a:r>
                        <a:rPr lang="zh-TW" altLang="en-US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資訊安全評估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10%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12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12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120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12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12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40061847"/>
                  </a:ext>
                </a:extLst>
              </a:tr>
              <a:tr h="284200">
                <a:tc>
                  <a:txBody>
                    <a:bodyPr/>
                    <a:lstStyle/>
                    <a:p>
                      <a:pPr marL="45720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E1.OOOO</a:t>
                      </a:r>
                      <a:endParaRPr lang="zh-TW" altLang="en-US" sz="12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TW" altLang="en-US" sz="12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120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12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120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12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12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463992244"/>
                  </a:ext>
                </a:extLst>
              </a:tr>
              <a:tr h="284200">
                <a:tc>
                  <a:txBody>
                    <a:bodyPr/>
                    <a:lstStyle/>
                    <a:p>
                      <a:r>
                        <a:rPr lang="en-US" altLang="zh-TW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F.</a:t>
                      </a:r>
                      <a:r>
                        <a:rPr lang="zh-TW" altLang="en-US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關鍵績效指標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30%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120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120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12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120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120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881971863"/>
                  </a:ext>
                </a:extLst>
              </a:tr>
              <a:tr h="284200">
                <a:tc>
                  <a:txBody>
                    <a:bodyPr/>
                    <a:lstStyle/>
                    <a:p>
                      <a:pPr lvl="1"/>
                      <a:r>
                        <a:rPr lang="en-US" altLang="zh-TW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F1. </a:t>
                      </a:r>
                      <a:r>
                        <a:rPr lang="zh-TW" altLang="en-US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導入</a:t>
                      </a:r>
                      <a:r>
                        <a:rPr lang="en-US" altLang="zh-TW" sz="1200" u="none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O</a:t>
                      </a:r>
                      <a:r>
                        <a:rPr lang="zh-TW" altLang="en-US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個場域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TW" altLang="en-US" sz="120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12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120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12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12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12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66888983"/>
                  </a:ext>
                </a:extLst>
              </a:tr>
              <a:tr h="284200">
                <a:tc>
                  <a:txBody>
                    <a:bodyPr/>
                    <a:lstStyle/>
                    <a:p>
                      <a:pPr lvl="1"/>
                      <a:r>
                        <a:rPr lang="en-US" altLang="zh-TW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F2.</a:t>
                      </a:r>
                      <a:r>
                        <a:rPr lang="zh-TW" altLang="zh-TW" sz="1200" kern="15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增加營收</a:t>
                      </a:r>
                      <a:r>
                        <a:rPr lang="en-US" altLang="zh-TW" sz="1200" u="none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O</a:t>
                      </a:r>
                      <a:r>
                        <a:rPr lang="zh-TW" altLang="zh-TW" sz="1200" kern="15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元</a:t>
                      </a:r>
                      <a:endParaRPr lang="zh-TW" altLang="en-US" sz="12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TW" altLang="en-US" sz="120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12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120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12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12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12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103622824"/>
                  </a:ext>
                </a:extLst>
              </a:tr>
              <a:tr h="284200">
                <a:tc>
                  <a:txBody>
                    <a:bodyPr/>
                    <a:lstStyle/>
                    <a:p>
                      <a:pPr lvl="1"/>
                      <a:r>
                        <a:rPr lang="en-US" altLang="zh-TW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F3.</a:t>
                      </a:r>
                      <a:r>
                        <a:rPr lang="zh-TW" altLang="en-US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帶動投資額</a:t>
                      </a:r>
                      <a:r>
                        <a:rPr lang="en-US" altLang="zh-TW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O</a:t>
                      </a:r>
                      <a:r>
                        <a:rPr lang="zh-TW" altLang="en-US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元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TW" altLang="en-US" sz="12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120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120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12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120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120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506303773"/>
                  </a:ext>
                </a:extLst>
              </a:tr>
              <a:tr h="284200">
                <a:tc>
                  <a:txBody>
                    <a:bodyPr/>
                    <a:lstStyle/>
                    <a:p>
                      <a:pPr lvl="1"/>
                      <a:r>
                        <a:rPr lang="en-US" altLang="zh-TW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F4.</a:t>
                      </a:r>
                      <a:r>
                        <a:rPr lang="zh-TW" altLang="en-US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衍生商機</a:t>
                      </a:r>
                      <a:r>
                        <a:rPr lang="en-US" altLang="zh-TW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O</a:t>
                      </a:r>
                      <a:r>
                        <a:rPr lang="zh-TW" altLang="en-US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元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TW" altLang="en-US" sz="12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12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120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12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120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120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094139433"/>
                  </a:ext>
                </a:extLst>
              </a:tr>
              <a:tr h="284200">
                <a:tc>
                  <a:txBody>
                    <a:bodyPr/>
                    <a:lstStyle/>
                    <a:p>
                      <a:pPr lvl="1"/>
                      <a:r>
                        <a:rPr lang="en-US" altLang="zh-TW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F5.</a:t>
                      </a:r>
                      <a:r>
                        <a:rPr lang="zh-TW" altLang="en-US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維持就業人數</a:t>
                      </a:r>
                      <a:r>
                        <a:rPr lang="en-US" altLang="zh-TW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O</a:t>
                      </a:r>
                      <a:r>
                        <a:rPr lang="zh-TW" altLang="en-US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人  </a:t>
                      </a:r>
                      <a:r>
                        <a:rPr lang="en-US" altLang="zh-TW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(</a:t>
                      </a:r>
                      <a:r>
                        <a:rPr lang="zh-TW" altLang="en-US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男</a:t>
                      </a:r>
                      <a:r>
                        <a:rPr lang="en-US" altLang="zh-TW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O</a:t>
                      </a:r>
                      <a:r>
                        <a:rPr lang="zh-TW" altLang="en-US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人、女</a:t>
                      </a:r>
                      <a:r>
                        <a:rPr lang="en-US" altLang="zh-TW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O</a:t>
                      </a:r>
                      <a:r>
                        <a:rPr lang="zh-TW" altLang="en-US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人</a:t>
                      </a:r>
                      <a:r>
                        <a:rPr lang="en-US" altLang="zh-TW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)</a:t>
                      </a:r>
                      <a:endParaRPr lang="zh-TW" altLang="en-US" sz="12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TW" altLang="en-US" sz="120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12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120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12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12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12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751330957"/>
                  </a:ext>
                </a:extLst>
              </a:tr>
              <a:tr h="284200">
                <a:tc>
                  <a:txBody>
                    <a:bodyPr/>
                    <a:lstStyle/>
                    <a:p>
                      <a:pPr lvl="1"/>
                      <a:r>
                        <a:rPr lang="en-US" altLang="zh-TW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F6.</a:t>
                      </a:r>
                      <a:r>
                        <a:rPr lang="zh-TW" altLang="en-US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新增就業人數</a:t>
                      </a:r>
                      <a:r>
                        <a:rPr lang="en-US" altLang="zh-TW" sz="1200" u="none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O</a:t>
                      </a:r>
                      <a:r>
                        <a:rPr lang="zh-TW" altLang="en-US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人</a:t>
                      </a:r>
                      <a:r>
                        <a:rPr lang="en-US" altLang="zh-TW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(</a:t>
                      </a:r>
                      <a:r>
                        <a:rPr lang="zh-TW" altLang="en-US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男</a:t>
                      </a:r>
                      <a:r>
                        <a:rPr lang="en-US" altLang="zh-TW" sz="1200" u="none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O</a:t>
                      </a:r>
                      <a:r>
                        <a:rPr lang="zh-TW" altLang="en-US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人、女</a:t>
                      </a:r>
                      <a:r>
                        <a:rPr lang="en-US" altLang="zh-TW" sz="1200" u="none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O</a:t>
                      </a:r>
                      <a:r>
                        <a:rPr lang="zh-TW" altLang="en-US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人</a:t>
                      </a:r>
                      <a:r>
                        <a:rPr lang="en-US" altLang="zh-TW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TW" altLang="en-US" sz="120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120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120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12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12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12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096091252"/>
                  </a:ext>
                </a:extLst>
              </a:tr>
              <a:tr h="284200">
                <a:tc>
                  <a:txBody>
                    <a:bodyPr/>
                    <a:lstStyle/>
                    <a:p>
                      <a:pPr lvl="1"/>
                      <a:r>
                        <a:rPr lang="en-US" altLang="zh-TW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F7.</a:t>
                      </a:r>
                      <a:r>
                        <a:rPr lang="zh-TW" altLang="en-US" sz="1200" kern="15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新開發或優化既有</a:t>
                      </a:r>
                      <a:r>
                        <a:rPr lang="en-US" altLang="zh-TW" sz="1200" kern="15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AI</a:t>
                      </a:r>
                      <a:r>
                        <a:rPr lang="zh-TW" altLang="en-US" sz="1200" kern="15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工具應用數</a:t>
                      </a:r>
                      <a:r>
                        <a:rPr lang="en-US" altLang="zh-TW" sz="1200" u="none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O</a:t>
                      </a:r>
                      <a:r>
                        <a:rPr lang="zh-TW" altLang="en-US" sz="1200" kern="15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個</a:t>
                      </a:r>
                      <a:endParaRPr lang="zh-TW" altLang="en-US" sz="12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TW" altLang="en-US" sz="120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120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120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12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12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12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624989809"/>
                  </a:ext>
                </a:extLst>
              </a:tr>
              <a:tr h="284200">
                <a:tc>
                  <a:txBody>
                    <a:bodyPr/>
                    <a:lstStyle/>
                    <a:p>
                      <a:r>
                        <a:rPr lang="zh-TW" altLang="en-US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每月工作進度</a:t>
                      </a:r>
                      <a:r>
                        <a:rPr lang="en-US" altLang="zh-TW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(%)</a:t>
                      </a:r>
                      <a:endParaRPr lang="zh-TW" altLang="en-US" sz="12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TW" altLang="en-US" sz="120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120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120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120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12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12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303311995"/>
                  </a:ext>
                </a:extLst>
              </a:tr>
              <a:tr h="284200">
                <a:tc>
                  <a:txBody>
                    <a:bodyPr/>
                    <a:lstStyle/>
                    <a:p>
                      <a:r>
                        <a:rPr lang="zh-TW" altLang="en-US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累計工作進度</a:t>
                      </a:r>
                      <a:r>
                        <a:rPr lang="en-US" altLang="zh-TW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(%)</a:t>
                      </a:r>
                      <a:endParaRPr lang="zh-TW" altLang="en-US" sz="12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TW" altLang="en-US" sz="12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120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120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120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12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100%</a:t>
                      </a:r>
                      <a:endParaRPr lang="zh-TW" altLang="en-US" sz="12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6499925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4276142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投影片編號版面配置區 2">
            <a:extLst>
              <a:ext uri="{FF2B5EF4-FFF2-40B4-BE49-F238E27FC236}">
                <a16:creationId xmlns:a16="http://schemas.microsoft.com/office/drawing/2014/main" id="{116EA6B7-C0D8-4FA7-9AFD-6074365E47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11</a:t>
            </a:fld>
            <a:endParaRPr lang="en-US" dirty="0"/>
          </a:p>
        </p:txBody>
      </p:sp>
      <p:sp>
        <p:nvSpPr>
          <p:cNvPr id="5" name="標題 1">
            <a:extLst>
              <a:ext uri="{FF2B5EF4-FFF2-40B4-BE49-F238E27FC236}">
                <a16:creationId xmlns:a16="http://schemas.microsoft.com/office/drawing/2014/main" id="{DB067AE5-7BAB-49C2-9C59-B37D08A7AE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6000" y="72000"/>
            <a:ext cx="10800000" cy="900000"/>
          </a:xfrm>
        </p:spPr>
        <p:txBody>
          <a:bodyPr/>
          <a:lstStyle/>
          <a:p>
            <a:r>
              <a:rPr lang="zh-TW" altLang="en-US" dirty="0"/>
              <a:t>六、資訊安全運作機制說明</a:t>
            </a:r>
            <a:endParaRPr lang="zh-TW" altLang="en-US" sz="3000" dirty="0"/>
          </a:p>
        </p:txBody>
      </p:sp>
    </p:spTree>
    <p:extLst>
      <p:ext uri="{BB962C8B-B14F-4D97-AF65-F5344CB8AC3E}">
        <p14:creationId xmlns:p14="http://schemas.microsoft.com/office/powerpoint/2010/main" val="300913308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投影片編號版面配置區 2">
            <a:extLst>
              <a:ext uri="{FF2B5EF4-FFF2-40B4-BE49-F238E27FC236}">
                <a16:creationId xmlns:a16="http://schemas.microsoft.com/office/drawing/2014/main" id="{A96B074C-B09D-4E5C-8DD3-A0E9827274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12</a:t>
            </a:fld>
            <a:endParaRPr lang="en-US" dirty="0"/>
          </a:p>
        </p:txBody>
      </p:sp>
      <p:sp>
        <p:nvSpPr>
          <p:cNvPr id="4" name="標題 1">
            <a:extLst>
              <a:ext uri="{FF2B5EF4-FFF2-40B4-BE49-F238E27FC236}">
                <a16:creationId xmlns:a16="http://schemas.microsoft.com/office/drawing/2014/main" id="{B021BA9A-00E3-42F1-995C-AFA5FB703C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6000" y="72000"/>
            <a:ext cx="10800000" cy="900000"/>
          </a:xfrm>
        </p:spPr>
        <p:txBody>
          <a:bodyPr>
            <a:normAutofit/>
          </a:bodyPr>
          <a:lstStyle/>
          <a:p>
            <a:r>
              <a:rPr lang="zh-TW" altLang="en-US" dirty="0"/>
              <a:t>七、計畫分工與運作</a:t>
            </a:r>
            <a:endParaRPr lang="zh-TW" altLang="en-US" sz="3000" dirty="0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6546ED84-9DFA-4A70-A32B-F7A277192DC0}"/>
              </a:ext>
            </a:extLst>
          </p:cNvPr>
          <p:cNvSpPr/>
          <p:nvPr/>
        </p:nvSpPr>
        <p:spPr>
          <a:xfrm>
            <a:off x="1056000" y="813905"/>
            <a:ext cx="7531784" cy="5784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just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zh-TW" altLang="en-US" sz="2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計畫內執行團隊與合作業者分工及合作機制說明</a:t>
            </a:r>
            <a:endParaRPr lang="en-US" altLang="zh-TW" sz="24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08196083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56663F2F-48D1-418E-A274-92533AECC7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八、預定查核點說明</a:t>
            </a:r>
            <a:endParaRPr lang="zh-TW" altLang="en-US" sz="3000" dirty="0"/>
          </a:p>
        </p:txBody>
      </p:sp>
      <p:sp>
        <p:nvSpPr>
          <p:cNvPr id="3" name="投影片編號版面配置區 2">
            <a:extLst>
              <a:ext uri="{FF2B5EF4-FFF2-40B4-BE49-F238E27FC236}">
                <a16:creationId xmlns:a16="http://schemas.microsoft.com/office/drawing/2014/main" id="{E0C1D242-6D12-4A83-A5A6-01D2E3D39D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dirty="0"/>
              <a:t>12</a:t>
            </a:r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BEBBD058-58E7-493B-BE96-38C00DFD7647}"/>
              </a:ext>
            </a:extLst>
          </p:cNvPr>
          <p:cNvSpPr txBox="1"/>
          <p:nvPr/>
        </p:nvSpPr>
        <p:spPr>
          <a:xfrm>
            <a:off x="6634480" y="492267"/>
            <a:ext cx="379302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1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*請搭配計畫推動說明與時程規劃所列工作項目填寫。</a:t>
            </a:r>
            <a:endParaRPr lang="en-US" altLang="zh-TW" sz="12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graphicFrame>
        <p:nvGraphicFramePr>
          <p:cNvPr id="6" name="表格 5">
            <a:extLst>
              <a:ext uri="{FF2B5EF4-FFF2-40B4-BE49-F238E27FC236}">
                <a16:creationId xmlns:a16="http://schemas.microsoft.com/office/drawing/2014/main" id="{B4E3292A-94E5-4D43-8439-40A4A5B4773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5914543"/>
              </p:ext>
            </p:extLst>
          </p:nvPr>
        </p:nvGraphicFramePr>
        <p:xfrm>
          <a:off x="336000" y="829080"/>
          <a:ext cx="11700000" cy="5901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276000">
                  <a:extLst>
                    <a:ext uri="{9D8B030D-6E8A-4147-A177-3AD203B41FA5}">
                      <a16:colId xmlns:a16="http://schemas.microsoft.com/office/drawing/2014/main" val="800568408"/>
                    </a:ext>
                  </a:extLst>
                </a:gridCol>
                <a:gridCol w="900000">
                  <a:extLst>
                    <a:ext uri="{9D8B030D-6E8A-4147-A177-3AD203B41FA5}">
                      <a16:colId xmlns:a16="http://schemas.microsoft.com/office/drawing/2014/main" val="2695533019"/>
                    </a:ext>
                  </a:extLst>
                </a:gridCol>
                <a:gridCol w="3600000">
                  <a:extLst>
                    <a:ext uri="{9D8B030D-6E8A-4147-A177-3AD203B41FA5}">
                      <a16:colId xmlns:a16="http://schemas.microsoft.com/office/drawing/2014/main" val="4170165653"/>
                    </a:ext>
                  </a:extLst>
                </a:gridCol>
                <a:gridCol w="3924000">
                  <a:extLst>
                    <a:ext uri="{9D8B030D-6E8A-4147-A177-3AD203B41FA5}">
                      <a16:colId xmlns:a16="http://schemas.microsoft.com/office/drawing/2014/main" val="353840230"/>
                    </a:ext>
                  </a:extLst>
                </a:gridCol>
              </a:tblGrid>
              <a:tr h="576000"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工作項目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預定完成時間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查核點概述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查核點驗收資料</a:t>
                      </a:r>
                      <a:endParaRPr lang="en-US" altLang="zh-TW" sz="12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510068505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r>
                        <a:rPr lang="en-US" altLang="zh-TW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A.</a:t>
                      </a:r>
                      <a:r>
                        <a:rPr lang="zh-TW" altLang="en-US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資料整理萃取與模型訓練</a:t>
                      </a:r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/>
                      <a:endParaRPr lang="zh-TW" altLang="en-US" sz="12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zh-TW" altLang="en-US" sz="12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zh-TW" altLang="en-US" sz="12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808385932"/>
                  </a:ext>
                </a:extLst>
              </a:tr>
              <a:tr h="271716">
                <a:tc>
                  <a:txBody>
                    <a:bodyPr/>
                    <a:lstStyle/>
                    <a:p>
                      <a:pPr lvl="1"/>
                      <a:r>
                        <a:rPr lang="en-US" altLang="zh-TW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A1.OOOO</a:t>
                      </a:r>
                      <a:endParaRPr lang="zh-TW" altLang="en-US" sz="12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O</a:t>
                      </a:r>
                      <a:r>
                        <a:rPr lang="zh-TW" altLang="en-US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月</a:t>
                      </a:r>
                      <a:r>
                        <a:rPr lang="en-US" altLang="zh-TW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O</a:t>
                      </a:r>
                      <a:r>
                        <a:rPr lang="zh-TW" altLang="en-US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日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zh-TW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zh-TW" altLang="en-US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375894014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r>
                        <a:rPr lang="en-US" altLang="zh-TW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B.</a:t>
                      </a:r>
                      <a:r>
                        <a:rPr lang="zh-TW" altLang="en-US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服務</a:t>
                      </a:r>
                      <a:r>
                        <a:rPr lang="en-US" altLang="zh-TW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/</a:t>
                      </a:r>
                      <a:r>
                        <a:rPr lang="zh-TW" altLang="en-US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流程設計與評估</a:t>
                      </a:r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endParaRPr lang="zh-TW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37930933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marL="45720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B1.OOOO</a:t>
                      </a:r>
                      <a:endParaRPr lang="zh-TW" altLang="en-US" sz="12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O</a:t>
                      </a:r>
                      <a:r>
                        <a:rPr lang="zh-TW" altLang="en-US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月</a:t>
                      </a:r>
                      <a:r>
                        <a:rPr lang="en-US" altLang="zh-TW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O</a:t>
                      </a:r>
                      <a:r>
                        <a:rPr lang="zh-TW" altLang="en-US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日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12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12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513066992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r>
                        <a:rPr lang="en-US" altLang="zh-TW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C.</a:t>
                      </a:r>
                      <a:r>
                        <a:rPr lang="zh-TW" altLang="en-US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服務應用功能量化指標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O</a:t>
                      </a:r>
                      <a:r>
                        <a:rPr lang="zh-TW" altLang="en-US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月</a:t>
                      </a:r>
                      <a:r>
                        <a:rPr lang="en-US" altLang="zh-TW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O</a:t>
                      </a:r>
                      <a:r>
                        <a:rPr lang="zh-TW" altLang="en-US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日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12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12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77258621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lvl="1"/>
                      <a:r>
                        <a:rPr lang="en-US" altLang="zh-TW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C1.OOOO</a:t>
                      </a:r>
                      <a:endParaRPr lang="zh-TW" altLang="en-US" sz="12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TW" altLang="en-US" sz="12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zh-TW" altLang="en-US" sz="12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zh-TW" altLang="en-US" sz="12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67443944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en-US" altLang="zh-TW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D.</a:t>
                      </a:r>
                      <a:r>
                        <a:rPr lang="zh-TW" altLang="en-US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產品擴散與行銷推廣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O</a:t>
                      </a:r>
                      <a:r>
                        <a:rPr lang="zh-TW" altLang="en-US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月</a:t>
                      </a:r>
                      <a:r>
                        <a:rPr lang="en-US" altLang="zh-TW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O</a:t>
                      </a:r>
                      <a:r>
                        <a:rPr lang="zh-TW" altLang="en-US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日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TW" altLang="en-US" sz="12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TW" altLang="en-US" sz="12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741141060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lvl="1"/>
                      <a:r>
                        <a:rPr lang="en-US" altLang="zh-TW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D1.OOOO</a:t>
                      </a:r>
                      <a:endParaRPr lang="zh-TW" altLang="en-US" sz="12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/>
                      <a:endParaRPr lang="zh-TW" altLang="en-US" sz="12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zh-TW" altLang="en-US" sz="12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zh-TW" altLang="en-US" sz="12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526255024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r>
                        <a:rPr lang="en-US" altLang="zh-TW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E.</a:t>
                      </a:r>
                      <a:r>
                        <a:rPr lang="zh-TW" altLang="en-US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資訊安全評估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O</a:t>
                      </a:r>
                      <a:r>
                        <a:rPr lang="zh-TW" altLang="en-US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月</a:t>
                      </a:r>
                      <a:r>
                        <a:rPr lang="en-US" altLang="zh-TW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O</a:t>
                      </a:r>
                      <a:r>
                        <a:rPr lang="zh-TW" altLang="en-US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日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12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12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643361154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marL="45720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E1.OOOO</a:t>
                      </a:r>
                      <a:endParaRPr lang="zh-TW" altLang="en-US" sz="12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/>
                      <a:endParaRPr lang="zh-TW" altLang="en-US" sz="12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zh-TW" altLang="en-US" sz="12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zh-TW" altLang="en-US" sz="12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786792448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r>
                        <a:rPr lang="en-US" altLang="zh-TW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F.</a:t>
                      </a:r>
                      <a:r>
                        <a:rPr lang="zh-TW" altLang="en-US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關鍵績效指標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12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12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12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144398138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lvl="1"/>
                      <a:r>
                        <a:rPr lang="en-US" altLang="zh-TW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F1. </a:t>
                      </a:r>
                      <a:r>
                        <a:rPr lang="zh-TW" altLang="en-US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導入</a:t>
                      </a:r>
                      <a:r>
                        <a:rPr lang="en-US" altLang="zh-TW" sz="1200" u="none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O</a:t>
                      </a:r>
                      <a:r>
                        <a:rPr lang="zh-TW" altLang="en-US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個場域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O</a:t>
                      </a:r>
                      <a:r>
                        <a:rPr lang="zh-TW" altLang="en-US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月</a:t>
                      </a:r>
                      <a:r>
                        <a:rPr lang="en-US" altLang="zh-TW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O</a:t>
                      </a:r>
                      <a:r>
                        <a:rPr lang="zh-TW" altLang="en-US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日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12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12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40061847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lvl="1"/>
                      <a:r>
                        <a:rPr lang="en-US" altLang="zh-TW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F2.</a:t>
                      </a:r>
                      <a:r>
                        <a:rPr lang="zh-TW" altLang="zh-TW" sz="1200" kern="15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增加營收</a:t>
                      </a:r>
                      <a:r>
                        <a:rPr lang="en-US" altLang="zh-TW" sz="1200" u="none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O</a:t>
                      </a:r>
                      <a:r>
                        <a:rPr lang="zh-TW" altLang="zh-TW" sz="1200" kern="15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元</a:t>
                      </a:r>
                      <a:endParaRPr lang="zh-TW" altLang="en-US" sz="12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O</a:t>
                      </a:r>
                      <a:r>
                        <a:rPr lang="zh-TW" altLang="en-US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月</a:t>
                      </a:r>
                      <a:r>
                        <a:rPr lang="en-US" altLang="zh-TW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O</a:t>
                      </a:r>
                      <a:r>
                        <a:rPr lang="zh-TW" altLang="en-US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日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12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12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669742173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lvl="1"/>
                      <a:r>
                        <a:rPr lang="en-US" altLang="zh-TW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F3.</a:t>
                      </a:r>
                      <a:r>
                        <a:rPr lang="zh-TW" altLang="en-US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帶動投資額</a:t>
                      </a:r>
                      <a:r>
                        <a:rPr lang="en-US" altLang="zh-TW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O</a:t>
                      </a:r>
                      <a:r>
                        <a:rPr lang="zh-TW" altLang="en-US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元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O</a:t>
                      </a:r>
                      <a:r>
                        <a:rPr lang="zh-TW" altLang="en-US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月</a:t>
                      </a:r>
                      <a:r>
                        <a:rPr lang="en-US" altLang="zh-TW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O</a:t>
                      </a:r>
                      <a:r>
                        <a:rPr lang="zh-TW" altLang="en-US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日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12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12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881971863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lvl="1"/>
                      <a:r>
                        <a:rPr lang="en-US" altLang="zh-TW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F4.</a:t>
                      </a:r>
                      <a:r>
                        <a:rPr lang="zh-TW" altLang="en-US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衍生商機</a:t>
                      </a:r>
                      <a:r>
                        <a:rPr lang="en-US" altLang="zh-TW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O</a:t>
                      </a:r>
                      <a:r>
                        <a:rPr lang="zh-TW" altLang="en-US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元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O</a:t>
                      </a:r>
                      <a:r>
                        <a:rPr lang="zh-TW" altLang="en-US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月</a:t>
                      </a:r>
                      <a:r>
                        <a:rPr lang="en-US" altLang="zh-TW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O</a:t>
                      </a:r>
                      <a:r>
                        <a:rPr lang="zh-TW" altLang="en-US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日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12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12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103622824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lvl="1"/>
                      <a:r>
                        <a:rPr lang="en-US" altLang="zh-TW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F5.</a:t>
                      </a:r>
                      <a:r>
                        <a:rPr lang="zh-TW" altLang="en-US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維持就業人數</a:t>
                      </a:r>
                      <a:r>
                        <a:rPr lang="en-US" altLang="zh-TW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O</a:t>
                      </a:r>
                      <a:r>
                        <a:rPr lang="zh-TW" altLang="en-US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人  </a:t>
                      </a:r>
                      <a:r>
                        <a:rPr lang="en-US" altLang="zh-TW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(</a:t>
                      </a:r>
                      <a:r>
                        <a:rPr lang="zh-TW" altLang="en-US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男</a:t>
                      </a:r>
                      <a:r>
                        <a:rPr lang="en-US" altLang="zh-TW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O</a:t>
                      </a:r>
                      <a:r>
                        <a:rPr lang="zh-TW" altLang="en-US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人、女</a:t>
                      </a:r>
                      <a:r>
                        <a:rPr lang="en-US" altLang="zh-TW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O</a:t>
                      </a:r>
                      <a:r>
                        <a:rPr lang="zh-TW" altLang="en-US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人</a:t>
                      </a:r>
                      <a:r>
                        <a:rPr lang="en-US" altLang="zh-TW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)</a:t>
                      </a:r>
                      <a:endParaRPr lang="zh-TW" altLang="en-US" sz="12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O</a:t>
                      </a:r>
                      <a:r>
                        <a:rPr lang="zh-TW" altLang="en-US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月</a:t>
                      </a:r>
                      <a:r>
                        <a:rPr lang="en-US" altLang="zh-TW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O</a:t>
                      </a:r>
                      <a:r>
                        <a:rPr lang="zh-TW" altLang="en-US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日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12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12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506303773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lvl="1"/>
                      <a:r>
                        <a:rPr lang="en-US" altLang="zh-TW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F6.</a:t>
                      </a:r>
                      <a:r>
                        <a:rPr lang="zh-TW" altLang="en-US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新增就業人數</a:t>
                      </a:r>
                      <a:r>
                        <a:rPr lang="en-US" altLang="zh-TW" sz="1200" u="none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O</a:t>
                      </a:r>
                      <a:r>
                        <a:rPr lang="zh-TW" altLang="en-US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人</a:t>
                      </a:r>
                      <a:r>
                        <a:rPr lang="en-US" altLang="zh-TW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(</a:t>
                      </a:r>
                      <a:r>
                        <a:rPr lang="zh-TW" altLang="en-US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男</a:t>
                      </a:r>
                      <a:r>
                        <a:rPr lang="en-US" altLang="zh-TW" sz="1200" u="none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O</a:t>
                      </a:r>
                      <a:r>
                        <a:rPr lang="zh-TW" altLang="en-US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人、女</a:t>
                      </a:r>
                      <a:r>
                        <a:rPr lang="en-US" altLang="zh-TW" sz="1200" u="none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O</a:t>
                      </a:r>
                      <a:r>
                        <a:rPr lang="zh-TW" altLang="en-US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人</a:t>
                      </a:r>
                      <a:r>
                        <a:rPr lang="en-US" altLang="zh-TW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O</a:t>
                      </a:r>
                      <a:r>
                        <a:rPr lang="zh-TW" altLang="en-US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月</a:t>
                      </a:r>
                      <a:r>
                        <a:rPr lang="en-US" altLang="zh-TW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O</a:t>
                      </a:r>
                      <a:r>
                        <a:rPr lang="zh-TW" altLang="en-US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日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12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12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094139433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lvl="1"/>
                      <a:r>
                        <a:rPr lang="en-US" altLang="zh-TW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F7.</a:t>
                      </a:r>
                      <a:r>
                        <a:rPr lang="zh-TW" altLang="en-US" sz="1200" kern="15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新開發或優化既有</a:t>
                      </a:r>
                      <a:r>
                        <a:rPr lang="en-US" altLang="zh-TW" sz="1200" kern="15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AI</a:t>
                      </a:r>
                      <a:r>
                        <a:rPr lang="zh-TW" altLang="en-US" sz="1200" kern="15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工具應用數</a:t>
                      </a:r>
                      <a:r>
                        <a:rPr lang="en-US" altLang="zh-TW" sz="1200" u="none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O</a:t>
                      </a:r>
                      <a:r>
                        <a:rPr lang="zh-TW" altLang="en-US" sz="1200" kern="15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個</a:t>
                      </a:r>
                      <a:endParaRPr lang="zh-TW" altLang="en-US" sz="12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O</a:t>
                      </a:r>
                      <a:r>
                        <a:rPr lang="zh-TW" altLang="en-US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月</a:t>
                      </a:r>
                      <a:r>
                        <a:rPr lang="en-US" altLang="zh-TW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O</a:t>
                      </a:r>
                      <a:r>
                        <a:rPr lang="zh-TW" altLang="en-US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日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12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12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53832884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0183578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E7A9BDF7-DDD9-46F0-A25D-11D2EA36C0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九、預期效益說明</a:t>
            </a:r>
          </a:p>
        </p:txBody>
      </p:sp>
      <p:sp>
        <p:nvSpPr>
          <p:cNvPr id="3" name="投影片編號版面配置區 2">
            <a:extLst>
              <a:ext uri="{FF2B5EF4-FFF2-40B4-BE49-F238E27FC236}">
                <a16:creationId xmlns:a16="http://schemas.microsoft.com/office/drawing/2014/main" id="{A27E9DCB-33D4-4922-92A1-7A702AF1BD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dirty="0"/>
              <a:t>14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1751B474-9229-4B58-92B2-6C20A2B2EE55}"/>
              </a:ext>
            </a:extLst>
          </p:cNvPr>
          <p:cNvSpPr/>
          <p:nvPr/>
        </p:nvSpPr>
        <p:spPr>
          <a:xfrm>
            <a:off x="1241502" y="853736"/>
            <a:ext cx="10325064" cy="11324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  <a:spcAft>
                <a:spcPts val="0"/>
              </a:spcAft>
              <a:defRPr/>
            </a:pPr>
            <a:r>
              <a:rPr lang="zh-TW" altLang="en-US" sz="2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（一）量化效益說明</a:t>
            </a:r>
            <a:endParaRPr lang="en-US" altLang="zh-TW" sz="2000" b="1" kern="100" dirty="0">
              <a:latin typeface="微軟正黑體" panose="020B0604030504040204" pitchFamily="34" charset="-120"/>
              <a:ea typeface="微軟正黑體" panose="020B0604030504040204" pitchFamily="34" charset="-120"/>
              <a:cs typeface="Times New Roman" panose="02020603050405020304" pitchFamily="18" charset="0"/>
            </a:endParaRPr>
          </a:p>
          <a:p>
            <a:pPr lvl="0" algn="just">
              <a:lnSpc>
                <a:spcPct val="150000"/>
              </a:lnSpc>
              <a:spcAft>
                <a:spcPts val="0"/>
              </a:spcAft>
              <a:defRPr/>
            </a:pPr>
            <a:r>
              <a:rPr lang="zh-TW" altLang="en-US" sz="2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（二）非量化效益說明</a:t>
            </a:r>
          </a:p>
        </p:txBody>
      </p:sp>
    </p:spTree>
    <p:extLst>
      <p:ext uri="{BB962C8B-B14F-4D97-AF65-F5344CB8AC3E}">
        <p14:creationId xmlns:p14="http://schemas.microsoft.com/office/powerpoint/2010/main" val="337371986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B63149C6-74E5-43C6-974A-45D7A879F1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03501" y="-71252"/>
            <a:ext cx="10800000" cy="900000"/>
          </a:xfrm>
        </p:spPr>
        <p:txBody>
          <a:bodyPr>
            <a:normAutofit/>
          </a:bodyPr>
          <a:lstStyle/>
          <a:p>
            <a:r>
              <a:rPr lang="zh-TW" altLang="en-US" dirty="0"/>
              <a:t>十、經費說明</a:t>
            </a:r>
          </a:p>
        </p:txBody>
      </p:sp>
      <p:sp>
        <p:nvSpPr>
          <p:cNvPr id="3" name="投影片編號版面配置區 2">
            <a:extLst>
              <a:ext uri="{FF2B5EF4-FFF2-40B4-BE49-F238E27FC236}">
                <a16:creationId xmlns:a16="http://schemas.microsoft.com/office/drawing/2014/main" id="{5C460825-82E0-4696-BF7E-12158292BF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196000" y="6620975"/>
            <a:ext cx="1800000" cy="270000"/>
          </a:xfrm>
        </p:spPr>
        <p:txBody>
          <a:bodyPr/>
          <a:lstStyle/>
          <a:p>
            <a:r>
              <a:rPr lang="en-US" dirty="0"/>
              <a:t>15</a:t>
            </a:r>
          </a:p>
        </p:txBody>
      </p:sp>
      <p:graphicFrame>
        <p:nvGraphicFramePr>
          <p:cNvPr id="5" name="表格 4">
            <a:extLst>
              <a:ext uri="{FF2B5EF4-FFF2-40B4-BE49-F238E27FC236}">
                <a16:creationId xmlns:a16="http://schemas.microsoft.com/office/drawing/2014/main" id="{73E5E53A-3792-4594-BA71-E6E007F3EC9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42504379"/>
              </p:ext>
            </p:extLst>
          </p:nvPr>
        </p:nvGraphicFramePr>
        <p:xfrm>
          <a:off x="192000" y="768815"/>
          <a:ext cx="11808000" cy="562225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0000">
                  <a:extLst>
                    <a:ext uri="{9D8B030D-6E8A-4147-A177-3AD203B41FA5}">
                      <a16:colId xmlns:a16="http://schemas.microsoft.com/office/drawing/2014/main" val="474326214"/>
                    </a:ext>
                  </a:extLst>
                </a:gridCol>
                <a:gridCol w="1883192">
                  <a:extLst>
                    <a:ext uri="{9D8B030D-6E8A-4147-A177-3AD203B41FA5}">
                      <a16:colId xmlns:a16="http://schemas.microsoft.com/office/drawing/2014/main" val="3646918777"/>
                    </a:ext>
                  </a:extLst>
                </a:gridCol>
                <a:gridCol w="2724808">
                  <a:extLst>
                    <a:ext uri="{9D8B030D-6E8A-4147-A177-3AD203B41FA5}">
                      <a16:colId xmlns:a16="http://schemas.microsoft.com/office/drawing/2014/main" val="1078351751"/>
                    </a:ext>
                  </a:extLst>
                </a:gridCol>
                <a:gridCol w="1440000">
                  <a:extLst>
                    <a:ext uri="{9D8B030D-6E8A-4147-A177-3AD203B41FA5}">
                      <a16:colId xmlns:a16="http://schemas.microsoft.com/office/drawing/2014/main" val="1314209298"/>
                    </a:ext>
                  </a:extLst>
                </a:gridCol>
                <a:gridCol w="1440000">
                  <a:extLst>
                    <a:ext uri="{9D8B030D-6E8A-4147-A177-3AD203B41FA5}">
                      <a16:colId xmlns:a16="http://schemas.microsoft.com/office/drawing/2014/main" val="1352757489"/>
                    </a:ext>
                  </a:extLst>
                </a:gridCol>
                <a:gridCol w="1440000">
                  <a:extLst>
                    <a:ext uri="{9D8B030D-6E8A-4147-A177-3AD203B41FA5}">
                      <a16:colId xmlns:a16="http://schemas.microsoft.com/office/drawing/2014/main" val="1729195933"/>
                    </a:ext>
                  </a:extLst>
                </a:gridCol>
                <a:gridCol w="2520000">
                  <a:extLst>
                    <a:ext uri="{9D8B030D-6E8A-4147-A177-3AD203B41FA5}">
                      <a16:colId xmlns:a16="http://schemas.microsoft.com/office/drawing/2014/main" val="2101827209"/>
                    </a:ext>
                  </a:extLst>
                </a:gridCol>
              </a:tblGrid>
              <a:tr h="262145">
                <a:tc rowSpan="2" gridSpan="2">
                  <a:txBody>
                    <a:bodyPr/>
                    <a:lstStyle/>
                    <a:p>
                      <a:pPr algn="ctr"/>
                      <a:r>
                        <a:rPr lang="zh-TW" altLang="en-US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經費項目</a:t>
                      </a:r>
                    </a:p>
                  </a:txBody>
                  <a:tcPr anchor="ctr"/>
                </a:tc>
                <a:tc rowSpan="2" hMerge="1">
                  <a:txBody>
                    <a:bodyPr/>
                    <a:lstStyle/>
                    <a:p>
                      <a:pPr algn="ctr"/>
                      <a:endParaRPr lang="zh-TW" altLang="en-US" sz="14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zh-TW" altLang="en-US" sz="120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經費說明</a:t>
                      </a:r>
                      <a:endParaRPr lang="zh-TW" altLang="en-US" sz="12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zh-TW" altLang="en-US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經費來源</a:t>
                      </a: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zh-TW" altLang="en-US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zh-TW" altLang="en-US" dirty="0"/>
                    </a:p>
                  </a:txBody>
                  <a:tcPr anchor="ctr"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zh-TW" altLang="en-US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備註</a:t>
                      </a:r>
                      <a:endParaRPr lang="en-US" altLang="zh-TW" sz="12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pPr algn="ctr"/>
                      <a:r>
                        <a:rPr lang="en-US" altLang="zh-TW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(</a:t>
                      </a:r>
                      <a:r>
                        <a:rPr lang="zh-TW" altLang="en-US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請填寫各項目之計算公式</a:t>
                      </a:r>
                      <a:r>
                        <a:rPr lang="en-US" altLang="zh-TW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)</a:t>
                      </a:r>
                      <a:endParaRPr lang="zh-TW" altLang="en-US" sz="12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922241247"/>
                  </a:ext>
                </a:extLst>
              </a:tr>
              <a:tr h="262145">
                <a:tc gridSpan="2" vMerge="1">
                  <a:txBody>
                    <a:bodyPr/>
                    <a:lstStyle/>
                    <a:p>
                      <a:pPr algn="ctr"/>
                      <a:endParaRPr lang="zh-TW" altLang="en-US" dirty="0"/>
                    </a:p>
                  </a:txBody>
                  <a:tcPr anchor="ctr"/>
                </a:tc>
                <a:tc hMerge="1"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政府補助款</a:t>
                      </a:r>
                    </a:p>
                  </a:txBody>
                  <a:tcPr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廠商自籌款</a:t>
                      </a:r>
                    </a:p>
                  </a:txBody>
                  <a:tcPr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計畫總經費</a:t>
                      </a:r>
                    </a:p>
                  </a:txBody>
                  <a:tcPr anchor="ctr">
                    <a:solidFill>
                      <a:schemeClr val="accent2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zh-TW" altLang="en-US" dirty="0"/>
                    </a:p>
                  </a:txBody>
                  <a:tcPr anchor="ctr"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27036186"/>
                  </a:ext>
                </a:extLst>
              </a:tr>
              <a:tr h="320400">
                <a:tc rowSpan="4">
                  <a:txBody>
                    <a:bodyPr/>
                    <a:lstStyle/>
                    <a:p>
                      <a:pPr algn="l"/>
                      <a:r>
                        <a:rPr lang="zh-TW" altLang="en-US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人事費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薪資</a:t>
                      </a:r>
                      <a:r>
                        <a:rPr lang="en-US" altLang="zh-TW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(A</a:t>
                      </a:r>
                      <a:r>
                        <a:rPr lang="zh-TW" altLang="en-US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類</a:t>
                      </a:r>
                      <a:r>
                        <a:rPr lang="en-US" altLang="zh-TW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)</a:t>
                      </a:r>
                      <a:endParaRPr lang="zh-TW" altLang="en-US" sz="12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zh-TW" altLang="en-US" sz="16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endParaRPr lang="zh-TW" altLang="en-US" sz="12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endParaRPr lang="zh-TW" altLang="en-US" sz="120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endParaRPr lang="zh-TW" altLang="en-US" sz="120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TW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O</a:t>
                      </a:r>
                      <a:r>
                        <a:rPr lang="zh-TW" altLang="en-US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元</a:t>
                      </a:r>
                      <a:r>
                        <a:rPr lang="en-US" altLang="zh-TW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/</a:t>
                      </a:r>
                      <a:r>
                        <a:rPr lang="zh-TW" altLang="en-US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人月*</a:t>
                      </a:r>
                      <a:r>
                        <a:rPr lang="en-US" altLang="zh-TW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O</a:t>
                      </a:r>
                      <a:r>
                        <a:rPr lang="zh-TW" altLang="en-US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人月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32253832"/>
                  </a:ext>
                </a:extLst>
              </a:tr>
              <a:tr h="320400">
                <a:tc vMerge="1">
                  <a:txBody>
                    <a:bodyPr/>
                    <a:lstStyle/>
                    <a:p>
                      <a:pPr algn="l"/>
                      <a:endParaRPr lang="zh-TW" altLang="en-US" sz="14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薪資</a:t>
                      </a:r>
                      <a:r>
                        <a:rPr lang="en-US" altLang="zh-TW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(B</a:t>
                      </a:r>
                      <a:r>
                        <a:rPr lang="zh-TW" altLang="en-US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類</a:t>
                      </a:r>
                      <a:r>
                        <a:rPr lang="en-US" altLang="zh-TW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)</a:t>
                      </a:r>
                      <a:endParaRPr lang="zh-TW" altLang="en-US" sz="12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zh-TW" altLang="en-US" sz="16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endParaRPr lang="zh-TW" altLang="en-US" sz="12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endParaRPr lang="zh-TW" altLang="en-US" sz="120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endParaRPr lang="zh-TW" altLang="en-US" sz="120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O</a:t>
                      </a:r>
                      <a:r>
                        <a:rPr lang="zh-TW" altLang="en-US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元</a:t>
                      </a:r>
                      <a:r>
                        <a:rPr lang="en-US" altLang="zh-TW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/</a:t>
                      </a:r>
                      <a:r>
                        <a:rPr lang="zh-TW" altLang="en-US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人月*</a:t>
                      </a:r>
                      <a:r>
                        <a:rPr lang="en-US" altLang="zh-TW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O</a:t>
                      </a:r>
                      <a:r>
                        <a:rPr lang="zh-TW" altLang="en-US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人月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882462664"/>
                  </a:ext>
                </a:extLst>
              </a:tr>
              <a:tr h="320400">
                <a:tc vMerge="1">
                  <a:txBody>
                    <a:bodyPr/>
                    <a:lstStyle/>
                    <a:p>
                      <a:pPr algn="l"/>
                      <a:endParaRPr lang="zh-TW" altLang="en-US" sz="14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薪資</a:t>
                      </a:r>
                      <a:r>
                        <a:rPr lang="en-US" altLang="zh-TW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(C</a:t>
                      </a:r>
                      <a:r>
                        <a:rPr lang="zh-TW" altLang="en-US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類</a:t>
                      </a:r>
                      <a:r>
                        <a:rPr lang="en-US" altLang="zh-TW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)</a:t>
                      </a:r>
                      <a:endParaRPr lang="zh-TW" altLang="en-US" sz="12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zh-TW" altLang="en-US" sz="16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endParaRPr lang="zh-TW" altLang="en-US" sz="12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endParaRPr lang="zh-TW" altLang="en-US" sz="12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endParaRPr lang="zh-TW" altLang="en-US" sz="120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O</a:t>
                      </a:r>
                      <a:r>
                        <a:rPr lang="zh-TW" altLang="en-US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元</a:t>
                      </a:r>
                      <a:r>
                        <a:rPr lang="en-US" altLang="zh-TW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/</a:t>
                      </a:r>
                      <a:r>
                        <a:rPr lang="zh-TW" altLang="en-US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人月*</a:t>
                      </a:r>
                      <a:r>
                        <a:rPr lang="en-US" altLang="zh-TW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O</a:t>
                      </a:r>
                      <a:r>
                        <a:rPr lang="zh-TW" altLang="en-US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人月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936800702"/>
                  </a:ext>
                </a:extLst>
              </a:tr>
              <a:tr h="262145">
                <a:tc vMerge="1">
                  <a:txBody>
                    <a:bodyPr/>
                    <a:lstStyle/>
                    <a:p>
                      <a:pPr algn="l"/>
                      <a:endParaRPr lang="zh-TW" altLang="en-US" sz="14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zh-TW" altLang="en-US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小計</a:t>
                      </a: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zh-TW" altLang="en-US" sz="12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endParaRPr lang="zh-TW" altLang="en-US" sz="120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endParaRPr lang="zh-TW" altLang="en-US" sz="12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endParaRPr lang="zh-TW" altLang="en-US" sz="12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endParaRPr lang="zh-TW" altLang="en-US" sz="120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73713210"/>
                  </a:ext>
                </a:extLst>
              </a:tr>
              <a:tr h="262145">
                <a:tc rowSpan="11">
                  <a:txBody>
                    <a:bodyPr/>
                    <a:lstStyle/>
                    <a:p>
                      <a:pPr algn="l"/>
                      <a:r>
                        <a:rPr lang="zh-TW" altLang="en-US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業務費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國內差旅費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endParaRPr lang="zh-TW" altLang="en-US" sz="12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endParaRPr lang="zh-TW" altLang="en-US" sz="12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endParaRPr lang="zh-TW" altLang="en-US" sz="12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endParaRPr lang="zh-TW" altLang="en-US" sz="12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TW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O</a:t>
                      </a:r>
                      <a:r>
                        <a:rPr lang="zh-TW" altLang="en-US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元</a:t>
                      </a:r>
                      <a:r>
                        <a:rPr lang="en-US" altLang="zh-TW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/</a:t>
                      </a:r>
                      <a:r>
                        <a:rPr lang="zh-TW" altLang="en-US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人次*</a:t>
                      </a:r>
                      <a:r>
                        <a:rPr lang="en-US" altLang="zh-TW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O</a:t>
                      </a:r>
                      <a:r>
                        <a:rPr lang="zh-TW" altLang="en-US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人次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553496061"/>
                  </a:ext>
                </a:extLst>
              </a:tr>
              <a:tr h="262145">
                <a:tc vMerge="1">
                  <a:txBody>
                    <a:bodyPr/>
                    <a:lstStyle/>
                    <a:p>
                      <a:pPr algn="l"/>
                      <a:endParaRPr lang="zh-TW" altLang="en-US" sz="14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委託研究、驗證及勞務費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endParaRPr lang="zh-TW" altLang="en-US" sz="12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endParaRPr lang="zh-TW" altLang="en-US" sz="12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endParaRPr lang="zh-TW" altLang="en-US" sz="12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endParaRPr lang="zh-TW" altLang="en-US" sz="12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endParaRPr lang="zh-TW" altLang="en-US" sz="12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025392036"/>
                  </a:ext>
                </a:extLst>
              </a:tr>
              <a:tr h="262145">
                <a:tc vMerge="1">
                  <a:txBody>
                    <a:bodyPr/>
                    <a:lstStyle/>
                    <a:p>
                      <a:pPr algn="l"/>
                      <a:endParaRPr lang="zh-TW" altLang="en-US" sz="14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消耗性器材及原材料費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endParaRPr lang="zh-TW" altLang="en-US" sz="12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endParaRPr lang="zh-TW" altLang="en-US" sz="120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endParaRPr lang="zh-TW" altLang="en-US" sz="12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endParaRPr lang="zh-TW" altLang="en-US" sz="12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endParaRPr lang="zh-TW" altLang="en-US" sz="12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225808173"/>
                  </a:ext>
                </a:extLst>
              </a:tr>
              <a:tr h="262145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設備使用費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endParaRPr lang="zh-TW" altLang="en-US" sz="12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endParaRPr lang="zh-TW" altLang="en-US" sz="12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endParaRPr lang="zh-TW" altLang="en-US" sz="12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endParaRPr lang="zh-TW" altLang="en-US" sz="12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endParaRPr lang="zh-TW" altLang="en-US" sz="12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859405490"/>
                  </a:ext>
                </a:extLst>
              </a:tr>
              <a:tr h="262145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設備維護費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endParaRPr lang="zh-TW" altLang="en-US" sz="12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endParaRPr lang="zh-TW" altLang="en-US" sz="12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endParaRPr lang="zh-TW" altLang="en-US" sz="12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endParaRPr lang="zh-TW" altLang="en-US" sz="12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endParaRPr lang="zh-TW" altLang="en-US" sz="12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912221835"/>
                  </a:ext>
                </a:extLst>
              </a:tr>
              <a:tr h="262145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技術引進費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endParaRPr lang="zh-TW" altLang="en-US" sz="12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endParaRPr lang="zh-TW" altLang="en-US" sz="120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endParaRPr lang="zh-TW" altLang="en-US" sz="12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endParaRPr lang="zh-TW" altLang="en-US" sz="12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endParaRPr lang="zh-TW" altLang="en-US" sz="12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570195110"/>
                  </a:ext>
                </a:extLst>
              </a:tr>
              <a:tr h="262145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教育訓練費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endParaRPr lang="zh-TW" altLang="en-US" sz="12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endParaRPr lang="zh-TW" altLang="en-US" sz="12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endParaRPr lang="zh-TW" altLang="en-US" sz="12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endParaRPr lang="zh-TW" altLang="en-US" sz="12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endParaRPr lang="zh-TW" altLang="en-US" sz="12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390980733"/>
                  </a:ext>
                </a:extLst>
              </a:tr>
              <a:tr h="262145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推廣宣傳費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endParaRPr lang="zh-TW" altLang="en-US" sz="12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–</a:t>
                      </a:r>
                      <a:endParaRPr lang="zh-TW" altLang="en-US" sz="12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endParaRPr lang="zh-TW" altLang="en-US" sz="12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endParaRPr lang="zh-TW" altLang="en-US" sz="12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endParaRPr lang="zh-TW" altLang="en-US" sz="12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156192350"/>
                  </a:ext>
                </a:extLst>
              </a:tr>
              <a:tr h="262145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其他人事費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endParaRPr lang="zh-TW" altLang="en-US" sz="12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endParaRPr lang="zh-TW" altLang="en-US" sz="12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endParaRPr lang="zh-TW" altLang="en-US" sz="12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endParaRPr lang="zh-TW" altLang="en-US" sz="12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endParaRPr lang="zh-TW" altLang="en-US" sz="12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383662286"/>
                  </a:ext>
                </a:extLst>
              </a:tr>
              <a:tr h="262145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其他業務費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endParaRPr lang="zh-TW" altLang="en-US" sz="12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endParaRPr lang="zh-TW" altLang="en-US" sz="12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endParaRPr lang="zh-TW" altLang="en-US" sz="12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endParaRPr lang="zh-TW" altLang="en-US" sz="12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endParaRPr lang="zh-TW" altLang="en-US" sz="12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968377706"/>
                  </a:ext>
                </a:extLst>
              </a:tr>
              <a:tr h="262145">
                <a:tc vMerge="1">
                  <a:txBody>
                    <a:bodyPr/>
                    <a:lstStyle/>
                    <a:p>
                      <a:pPr algn="l"/>
                      <a:endParaRPr lang="zh-TW" altLang="en-US" sz="14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zh-TW" altLang="en-US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小計</a:t>
                      </a: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zh-TW" altLang="en-US" sz="12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endParaRPr lang="zh-TW" altLang="en-US" sz="120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endParaRPr lang="zh-TW" altLang="en-US" sz="12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endParaRPr lang="zh-TW" altLang="en-US" sz="12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endParaRPr lang="zh-TW" altLang="en-US" sz="12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53962777"/>
                  </a:ext>
                </a:extLst>
              </a:tr>
              <a:tr h="379935">
                <a:tc gridSpan="3">
                  <a:txBody>
                    <a:bodyPr/>
                    <a:lstStyle/>
                    <a:p>
                      <a:pPr algn="ctr"/>
                      <a:r>
                        <a:rPr lang="zh-TW" altLang="en-US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合計</a:t>
                      </a: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l"/>
                      <a:endParaRPr lang="zh-TW" altLang="en-US" sz="14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zh-TW" altLang="en-US" sz="12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endParaRPr lang="zh-TW" altLang="en-US" sz="120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endParaRPr lang="zh-TW" altLang="en-US" sz="12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endParaRPr lang="zh-TW" altLang="en-US" sz="12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 rowSpan="2">
                  <a:txBody>
                    <a:bodyPr/>
                    <a:lstStyle/>
                    <a:p>
                      <a:pPr marL="228600" indent="-228600" algn="l">
                        <a:buFont typeface="+mj-lt"/>
                        <a:buAutoNum type="arabicPeriod"/>
                      </a:pPr>
                      <a:r>
                        <a:rPr lang="zh-TW" altLang="en-US" sz="11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補助款不得超過個案計畫總經費之</a:t>
                      </a:r>
                      <a:r>
                        <a:rPr lang="en-US" altLang="zh-TW" sz="11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50%</a:t>
                      </a:r>
                    </a:p>
                    <a:p>
                      <a:pPr marL="228600" indent="-228600" algn="l">
                        <a:buFont typeface="+mj-lt"/>
                        <a:buAutoNum type="arabicPeriod"/>
                      </a:pPr>
                      <a:r>
                        <a:rPr lang="zh-TW" altLang="en-US" sz="11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資安經費說明：本計畫總經費為</a:t>
                      </a:r>
                      <a:r>
                        <a:rPr lang="en-US" altLang="zh-TW" sz="11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O</a:t>
                      </a:r>
                      <a:r>
                        <a:rPr lang="zh-TW" altLang="en-US" sz="11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元，資安經費</a:t>
                      </a:r>
                      <a:r>
                        <a:rPr lang="en-US" altLang="zh-TW" sz="11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O</a:t>
                      </a:r>
                      <a:r>
                        <a:rPr lang="zh-TW" altLang="en-US" sz="11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元</a:t>
                      </a:r>
                      <a:r>
                        <a:rPr lang="en-US" altLang="zh-TW" sz="11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(</a:t>
                      </a:r>
                      <a:r>
                        <a:rPr lang="zh-TW" altLang="en-US" sz="11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占總經費</a:t>
                      </a:r>
                      <a:r>
                        <a:rPr lang="en-US" altLang="zh-TW" sz="11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O%)</a:t>
                      </a:r>
                      <a:endParaRPr lang="zh-TW" altLang="en-US" sz="1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6463256"/>
                  </a:ext>
                </a:extLst>
              </a:tr>
              <a:tr h="396000">
                <a:tc gridSpan="3">
                  <a:txBody>
                    <a:bodyPr/>
                    <a:lstStyle/>
                    <a:p>
                      <a:pPr algn="ctr"/>
                      <a:r>
                        <a:rPr lang="zh-TW" altLang="en-US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百分比</a:t>
                      </a:r>
                      <a:r>
                        <a:rPr lang="en-US" altLang="zh-TW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(%)</a:t>
                      </a:r>
                      <a:endParaRPr lang="zh-TW" altLang="en-US" sz="12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zh-TW" altLang="en-US" sz="14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zh-TW" altLang="en-US" sz="12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TW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O%</a:t>
                      </a:r>
                      <a:endParaRPr lang="zh-TW" altLang="en-US" sz="12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TW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O%</a:t>
                      </a:r>
                      <a:endParaRPr lang="zh-TW" altLang="en-US" sz="12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TW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100%</a:t>
                      </a:r>
                      <a:endParaRPr lang="zh-TW" altLang="en-US" sz="12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l"/>
                      <a:endParaRPr lang="zh-TW" altLang="en-US" sz="12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8285339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7861187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51AAFF5C-9DB6-4A82-B9AA-44B4F71B10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附件、過往</a:t>
            </a:r>
            <a:r>
              <a:rPr lang="en-US" altLang="zh-TW" dirty="0"/>
              <a:t>AI</a:t>
            </a:r>
            <a:r>
              <a:rPr lang="zh-TW" altLang="en-US" dirty="0"/>
              <a:t>實績說明</a:t>
            </a:r>
          </a:p>
        </p:txBody>
      </p:sp>
      <p:sp>
        <p:nvSpPr>
          <p:cNvPr id="3" name="投影片編號版面配置區 2">
            <a:extLst>
              <a:ext uri="{FF2B5EF4-FFF2-40B4-BE49-F238E27FC236}">
                <a16:creationId xmlns:a16="http://schemas.microsoft.com/office/drawing/2014/main" id="{07300D16-FDF2-4D15-B306-4BEE0C2AC1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196000" y="6519553"/>
            <a:ext cx="1800000" cy="253113"/>
          </a:xfrm>
        </p:spPr>
        <p:txBody>
          <a:bodyPr/>
          <a:lstStyle/>
          <a:p>
            <a:r>
              <a:rPr lang="en-US" dirty="0"/>
              <a:t>16</a:t>
            </a:r>
          </a:p>
        </p:txBody>
      </p:sp>
    </p:spTree>
    <p:extLst>
      <p:ext uri="{BB962C8B-B14F-4D97-AF65-F5344CB8AC3E}">
        <p14:creationId xmlns:p14="http://schemas.microsoft.com/office/powerpoint/2010/main" val="23075918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標題 1">
            <a:extLst>
              <a:ext uri="{FF2B5EF4-FFF2-40B4-BE49-F238E27FC236}">
                <a16:creationId xmlns:a16="http://schemas.microsoft.com/office/drawing/2014/main" id="{D46A6D27-0902-4770-B971-BDEF377634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30458" y="61971"/>
            <a:ext cx="10799762" cy="900112"/>
          </a:xfrm>
        </p:spPr>
        <p:txBody>
          <a:bodyPr/>
          <a:lstStyle/>
          <a:p>
            <a:r>
              <a:rPr kumimoji="1" lang="zh-TW" altLang="en-US" dirty="0">
                <a:solidFill>
                  <a:prstClr val="blac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華康隸書體" charset="-120"/>
              </a:rPr>
              <a:t>提案摘要</a:t>
            </a:r>
            <a:r>
              <a:rPr lang="zh-TW" altLang="en-US" dirty="0"/>
              <a:t>說明</a:t>
            </a:r>
            <a:endParaRPr lang="zh-TW" altLang="en-US" sz="3000" dirty="0"/>
          </a:p>
        </p:txBody>
      </p:sp>
      <p:grpSp>
        <p:nvGrpSpPr>
          <p:cNvPr id="18" name="群組 17">
            <a:extLst>
              <a:ext uri="{FF2B5EF4-FFF2-40B4-BE49-F238E27FC236}">
                <a16:creationId xmlns:a16="http://schemas.microsoft.com/office/drawing/2014/main" id="{13855E96-8306-4894-9B0E-2F5C03B4C04F}"/>
              </a:ext>
            </a:extLst>
          </p:cNvPr>
          <p:cNvGrpSpPr/>
          <p:nvPr/>
        </p:nvGrpSpPr>
        <p:grpSpPr>
          <a:xfrm>
            <a:off x="267936" y="859561"/>
            <a:ext cx="5745523" cy="792000"/>
            <a:chOff x="688657" y="887642"/>
            <a:chExt cx="2615807" cy="2178398"/>
          </a:xfrm>
        </p:grpSpPr>
        <p:sp>
          <p:nvSpPr>
            <p:cNvPr id="22" name="矩形 21">
              <a:extLst>
                <a:ext uri="{FF2B5EF4-FFF2-40B4-BE49-F238E27FC236}">
                  <a16:creationId xmlns:a16="http://schemas.microsoft.com/office/drawing/2014/main" id="{ED3813FB-F781-4D83-9831-6632123E06EF}"/>
                </a:ext>
              </a:extLst>
            </p:cNvPr>
            <p:cNvSpPr/>
            <p:nvPr/>
          </p:nvSpPr>
          <p:spPr bwMode="auto">
            <a:xfrm>
              <a:off x="1018647" y="887642"/>
              <a:ext cx="2285817" cy="2178398"/>
            </a:xfrm>
            <a:prstGeom prst="rect">
              <a:avLst/>
            </a:prstGeom>
            <a:solidFill>
              <a:schemeClr val="accent5">
                <a:lumMod val="20000"/>
                <a:lumOff val="80000"/>
              </a:schemeClr>
            </a:solidFill>
            <a:ln w="12700" cap="flat" cmpd="sng" algn="ctr">
              <a:noFill/>
              <a:prstDash val="solid"/>
              <a:round/>
              <a:headEnd type="none" w="sm" len="sm"/>
              <a:tailEnd type="none" w="sm" len="sm"/>
            </a:ln>
            <a:effectLst/>
          </p:spPr>
          <p:txBody>
            <a:bodyPr vert="horz" wrap="square" lIns="74295" tIns="37148" rIns="74295" bIns="37148" numCol="1" rtlCol="0" anchor="ctr" anchorCtr="0" compatLnSpc="1">
              <a:prstTxWarp prst="textNoShape">
                <a:avLst/>
              </a:prstTxWarp>
            </a:bodyPr>
            <a:lstStyle/>
            <a:p>
              <a:pPr marL="350225" indent="-285750" defTabSz="742950">
                <a:lnSpc>
                  <a:spcPts val="2600"/>
                </a:lnSpc>
                <a:buFont typeface="Arial" panose="020B0604020202020204" pitchFamily="34" charset="0"/>
                <a:buChar char="•"/>
                <a:defRPr/>
              </a:pPr>
              <a:endParaRPr lang="zh-TW" altLang="en-US" sz="1400" kern="0" dirty="0">
                <a:latin typeface="微軟正黑體" panose="020B0604030504040204" pitchFamily="34" charset="-120"/>
                <a:ea typeface="微軟正黑體" panose="020B0604030504040204" pitchFamily="34" charset="-120"/>
                <a:cs typeface="Microsoft JhengHei" charset="-120"/>
              </a:endParaRPr>
            </a:p>
          </p:txBody>
        </p:sp>
        <p:sp>
          <p:nvSpPr>
            <p:cNvPr id="29" name="矩形 28">
              <a:extLst>
                <a:ext uri="{FF2B5EF4-FFF2-40B4-BE49-F238E27FC236}">
                  <a16:creationId xmlns:a16="http://schemas.microsoft.com/office/drawing/2014/main" id="{F0E29FE1-BE4C-47A6-BC4B-8B88BF800801}"/>
                </a:ext>
              </a:extLst>
            </p:cNvPr>
            <p:cNvSpPr/>
            <p:nvPr/>
          </p:nvSpPr>
          <p:spPr bwMode="auto">
            <a:xfrm>
              <a:off x="688657" y="887642"/>
              <a:ext cx="290692" cy="2178398"/>
            </a:xfrm>
            <a:prstGeom prst="rect">
              <a:avLst/>
            </a:prstGeom>
            <a:solidFill>
              <a:schemeClr val="accent5">
                <a:lumMod val="75000"/>
              </a:schemeClr>
            </a:solidFill>
            <a:ln w="12700" cap="flat" cmpd="sng" algn="ctr">
              <a:noFill/>
              <a:prstDash val="solid"/>
              <a:round/>
              <a:headEnd type="none" w="sm" len="sm"/>
              <a:tailEnd type="none" w="sm" len="sm"/>
            </a:ln>
            <a:effectLst/>
          </p:spPr>
          <p:txBody>
            <a:bodyPr vert="horz" wrap="square" lIns="74295" tIns="37148" rIns="74295" bIns="37148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742950">
                <a:defRPr/>
              </a:pPr>
              <a:r>
                <a:rPr lang="zh-TW" altLang="en-US" sz="1600" kern="0" dirty="0">
                  <a:solidFill>
                    <a:prstClr val="white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基本資料</a:t>
              </a:r>
            </a:p>
          </p:txBody>
        </p:sp>
      </p:grpSp>
      <p:grpSp>
        <p:nvGrpSpPr>
          <p:cNvPr id="30" name="群組 29">
            <a:extLst>
              <a:ext uri="{FF2B5EF4-FFF2-40B4-BE49-F238E27FC236}">
                <a16:creationId xmlns:a16="http://schemas.microsoft.com/office/drawing/2014/main" id="{BFD7732F-1369-4EAA-AA5F-9CB5D7A7E5A0}"/>
              </a:ext>
            </a:extLst>
          </p:cNvPr>
          <p:cNvGrpSpPr/>
          <p:nvPr/>
        </p:nvGrpSpPr>
        <p:grpSpPr>
          <a:xfrm>
            <a:off x="6178542" y="859561"/>
            <a:ext cx="5586933" cy="2236470"/>
            <a:chOff x="729244" y="795492"/>
            <a:chExt cx="2606717" cy="2178398"/>
          </a:xfrm>
        </p:grpSpPr>
        <p:sp>
          <p:nvSpPr>
            <p:cNvPr id="31" name="矩形 30">
              <a:extLst>
                <a:ext uri="{FF2B5EF4-FFF2-40B4-BE49-F238E27FC236}">
                  <a16:creationId xmlns:a16="http://schemas.microsoft.com/office/drawing/2014/main" id="{695EA5EF-45E1-44AB-A436-C244376270F7}"/>
                </a:ext>
              </a:extLst>
            </p:cNvPr>
            <p:cNvSpPr/>
            <p:nvPr/>
          </p:nvSpPr>
          <p:spPr bwMode="auto">
            <a:xfrm>
              <a:off x="1050144" y="795492"/>
              <a:ext cx="2285817" cy="2178398"/>
            </a:xfrm>
            <a:prstGeom prst="rect">
              <a:avLst/>
            </a:prstGeom>
            <a:solidFill>
              <a:schemeClr val="accent5">
                <a:lumMod val="20000"/>
                <a:lumOff val="80000"/>
              </a:schemeClr>
            </a:solidFill>
            <a:ln w="12700" cap="flat" cmpd="sng" algn="ctr">
              <a:noFill/>
              <a:prstDash val="solid"/>
              <a:round/>
              <a:headEnd type="none" w="sm" len="sm"/>
              <a:tailEnd type="none" w="sm" len="sm"/>
            </a:ln>
            <a:effectLst/>
          </p:spPr>
          <p:txBody>
            <a:bodyPr vert="horz" wrap="square" lIns="74295" tIns="37148" rIns="74295" bIns="37148" numCol="1" rtlCol="0" anchor="ctr" anchorCtr="0" compatLnSpc="1">
              <a:prstTxWarp prst="textNoShape">
                <a:avLst/>
              </a:prstTxWarp>
            </a:bodyPr>
            <a:lstStyle/>
            <a:p>
              <a:pPr marL="64475" defTabSz="742950">
                <a:lnSpc>
                  <a:spcPts val="2600"/>
                </a:lnSpc>
                <a:defRPr/>
              </a:pPr>
              <a:endParaRPr lang="en-US" altLang="zh-TW" sz="1400" kern="0" dirty="0">
                <a:solidFill>
                  <a:schemeClr val="bg1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icrosoft JhengHei" charset="-120"/>
              </a:endParaRPr>
            </a:p>
          </p:txBody>
        </p:sp>
        <p:sp>
          <p:nvSpPr>
            <p:cNvPr id="32" name="矩形 31">
              <a:extLst>
                <a:ext uri="{FF2B5EF4-FFF2-40B4-BE49-F238E27FC236}">
                  <a16:creationId xmlns:a16="http://schemas.microsoft.com/office/drawing/2014/main" id="{278DB2C6-44D2-4351-8E01-7BF106122A5E}"/>
                </a:ext>
              </a:extLst>
            </p:cNvPr>
            <p:cNvSpPr/>
            <p:nvPr/>
          </p:nvSpPr>
          <p:spPr bwMode="auto">
            <a:xfrm>
              <a:off x="729244" y="795492"/>
              <a:ext cx="290692" cy="2178398"/>
            </a:xfrm>
            <a:prstGeom prst="rect">
              <a:avLst/>
            </a:prstGeom>
            <a:solidFill>
              <a:schemeClr val="accent5">
                <a:lumMod val="75000"/>
              </a:schemeClr>
            </a:solidFill>
            <a:ln w="12700" cap="flat" cmpd="sng" algn="ctr">
              <a:noFill/>
              <a:prstDash val="solid"/>
              <a:round/>
              <a:headEnd type="none" w="sm" len="sm"/>
              <a:tailEnd type="none" w="sm" len="sm"/>
            </a:ln>
            <a:effectLst/>
          </p:spPr>
          <p:txBody>
            <a:bodyPr vert="horz" wrap="square" lIns="74295" tIns="37148" rIns="74295" bIns="37148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742950">
                <a:defRPr/>
              </a:pPr>
              <a:r>
                <a:rPr lang="zh-TW" altLang="en-US" sz="1600" kern="0" dirty="0">
                  <a:solidFill>
                    <a:prstClr val="white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計畫簡介</a:t>
              </a:r>
            </a:p>
          </p:txBody>
        </p:sp>
      </p:grpSp>
      <p:sp>
        <p:nvSpPr>
          <p:cNvPr id="33" name="矩形 32">
            <a:extLst>
              <a:ext uri="{FF2B5EF4-FFF2-40B4-BE49-F238E27FC236}">
                <a16:creationId xmlns:a16="http://schemas.microsoft.com/office/drawing/2014/main" id="{426795F2-DFA5-414A-BB8D-DE355F78A58F}"/>
              </a:ext>
            </a:extLst>
          </p:cNvPr>
          <p:cNvSpPr/>
          <p:nvPr/>
        </p:nvSpPr>
        <p:spPr>
          <a:xfrm>
            <a:off x="1030458" y="946222"/>
            <a:ext cx="452273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sz="16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提案廠商：</a:t>
            </a:r>
            <a:endParaRPr lang="en-US" altLang="zh-TW" sz="16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en-US" sz="16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計畫名稱：</a:t>
            </a:r>
            <a:endParaRPr lang="en-US" altLang="zh-TW" sz="16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42" name="箭號: ＞形 41">
            <a:extLst>
              <a:ext uri="{FF2B5EF4-FFF2-40B4-BE49-F238E27FC236}">
                <a16:creationId xmlns:a16="http://schemas.microsoft.com/office/drawing/2014/main" id="{335C3067-5AEC-4F6E-B8D7-B66EE8A2A971}"/>
              </a:ext>
            </a:extLst>
          </p:cNvPr>
          <p:cNvSpPr/>
          <p:nvPr/>
        </p:nvSpPr>
        <p:spPr bwMode="auto">
          <a:xfrm>
            <a:off x="6036717" y="3208242"/>
            <a:ext cx="5514969" cy="528729"/>
          </a:xfrm>
          <a:prstGeom prst="chevron">
            <a:avLst/>
          </a:prstGeom>
          <a:solidFill>
            <a:srgbClr val="90B4BE"/>
          </a:solidFill>
          <a:ln w="12700" cap="flat" cmpd="sng" algn="ctr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74295" tIns="37148" rIns="74295" bIns="37148" numCol="1" rtlCol="0" anchor="ctr" anchorCtr="0" compatLnSpc="1">
            <a:prstTxWarp prst="textNoShape">
              <a:avLst/>
            </a:prstTxWarp>
          </a:bodyPr>
          <a:lstStyle/>
          <a:p>
            <a:pPr algn="ctr" eaLnBrk="1" hangingPunct="1"/>
            <a:r>
              <a:rPr lang="zh-TW" altLang="en-US" sz="1463" b="1" kern="0" dirty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Arial"/>
                <a:sym typeface="Arial"/>
              </a:rPr>
              <a:t>導入</a:t>
            </a:r>
            <a:r>
              <a:rPr lang="en-US" altLang="zh-TW" sz="1463" b="1" kern="0" dirty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Arial"/>
                <a:sym typeface="Arial"/>
              </a:rPr>
              <a:t>AI</a:t>
            </a:r>
            <a:r>
              <a:rPr lang="zh-TW" altLang="en-US" sz="1463" b="1" kern="0" dirty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Arial"/>
                <a:sym typeface="Arial"/>
              </a:rPr>
              <a:t>後應用情境</a:t>
            </a:r>
            <a:endParaRPr lang="en-US" altLang="zh-TW" sz="1463" b="1" kern="0" dirty="0">
              <a:solidFill>
                <a:srgbClr val="000000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Arial"/>
              <a:sym typeface="Arial"/>
            </a:endParaRPr>
          </a:p>
        </p:txBody>
      </p:sp>
      <p:sp>
        <p:nvSpPr>
          <p:cNvPr id="43" name="箭號: 五邊形 42">
            <a:extLst>
              <a:ext uri="{FF2B5EF4-FFF2-40B4-BE49-F238E27FC236}">
                <a16:creationId xmlns:a16="http://schemas.microsoft.com/office/drawing/2014/main" id="{A564ABE4-1A38-4B86-A200-4A9344A2CDBA}"/>
              </a:ext>
            </a:extLst>
          </p:cNvPr>
          <p:cNvSpPr/>
          <p:nvPr/>
        </p:nvSpPr>
        <p:spPr bwMode="auto">
          <a:xfrm>
            <a:off x="971175" y="3220227"/>
            <a:ext cx="5249797" cy="541743"/>
          </a:xfrm>
          <a:prstGeom prst="homePlate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74295" tIns="37148" rIns="74295" bIns="37148" numCol="1" rtlCol="0" anchor="ctr" anchorCtr="0" compatLnSpc="1">
            <a:prstTxWarp prst="textNoShape">
              <a:avLst/>
            </a:prstTxWarp>
          </a:bodyPr>
          <a:lstStyle/>
          <a:p>
            <a:pPr algn="ctr" eaLnBrk="1" hangingPunct="1"/>
            <a:r>
              <a:rPr lang="zh-TW" altLang="en-US" sz="1463" b="1" kern="0" dirty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Arial"/>
                <a:sym typeface="Arial"/>
              </a:rPr>
              <a:t>導入</a:t>
            </a:r>
            <a:r>
              <a:rPr lang="en-US" altLang="zh-TW" sz="1463" b="1" kern="0" dirty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Arial"/>
                <a:sym typeface="Arial"/>
              </a:rPr>
              <a:t>AI</a:t>
            </a:r>
            <a:r>
              <a:rPr lang="zh-TW" altLang="en-US" sz="1463" b="1" kern="0" dirty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Arial"/>
                <a:sym typeface="Arial"/>
              </a:rPr>
              <a:t>前情境</a:t>
            </a:r>
            <a:endParaRPr lang="en-US" altLang="zh-TW" sz="1463" b="1" kern="0" dirty="0">
              <a:solidFill>
                <a:srgbClr val="000000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Arial"/>
              <a:sym typeface="Arial"/>
            </a:endParaRPr>
          </a:p>
        </p:txBody>
      </p:sp>
      <p:sp>
        <p:nvSpPr>
          <p:cNvPr id="45" name="矩形 44">
            <a:extLst>
              <a:ext uri="{FF2B5EF4-FFF2-40B4-BE49-F238E27FC236}">
                <a16:creationId xmlns:a16="http://schemas.microsoft.com/office/drawing/2014/main" id="{F1E51F1A-B291-4769-8A5D-852B2296C845}"/>
              </a:ext>
            </a:extLst>
          </p:cNvPr>
          <p:cNvSpPr/>
          <p:nvPr/>
        </p:nvSpPr>
        <p:spPr>
          <a:xfrm>
            <a:off x="990369" y="5062180"/>
            <a:ext cx="5001519" cy="11160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46" name="矩形 45">
            <a:extLst>
              <a:ext uri="{FF2B5EF4-FFF2-40B4-BE49-F238E27FC236}">
                <a16:creationId xmlns:a16="http://schemas.microsoft.com/office/drawing/2014/main" id="{81FD912F-8ED9-4237-B7B1-0B709E99C73C}"/>
              </a:ext>
            </a:extLst>
          </p:cNvPr>
          <p:cNvSpPr/>
          <p:nvPr/>
        </p:nvSpPr>
        <p:spPr>
          <a:xfrm>
            <a:off x="971175" y="3844398"/>
            <a:ext cx="5020713" cy="11160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47" name="矩形 46">
            <a:extLst>
              <a:ext uri="{FF2B5EF4-FFF2-40B4-BE49-F238E27FC236}">
                <a16:creationId xmlns:a16="http://schemas.microsoft.com/office/drawing/2014/main" id="{7E098B9C-8A32-46F4-BE73-2FF9FC644806}"/>
              </a:ext>
            </a:extLst>
          </p:cNvPr>
          <p:cNvSpPr/>
          <p:nvPr/>
        </p:nvSpPr>
        <p:spPr>
          <a:xfrm>
            <a:off x="58641" y="3805962"/>
            <a:ext cx="906430" cy="6924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Aft>
                <a:spcPts val="0"/>
              </a:spcAft>
            </a:pPr>
            <a:r>
              <a:rPr lang="zh-TW" altLang="en-US" sz="13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導入場域一</a:t>
            </a:r>
            <a:endParaRPr lang="en-US" altLang="zh-TW" sz="13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lvl="0" algn="ctr">
              <a:spcAft>
                <a:spcPts val="0"/>
              </a:spcAft>
            </a:pPr>
            <a:r>
              <a:rPr lang="en-US" altLang="zh-TW" sz="13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lang="zh-TW" altLang="en-US" sz="13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企業名稱</a:t>
            </a:r>
            <a:r>
              <a:rPr lang="en-US" altLang="zh-TW" sz="13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</a:p>
        </p:txBody>
      </p:sp>
      <p:grpSp>
        <p:nvGrpSpPr>
          <p:cNvPr id="51" name="群組 50">
            <a:extLst>
              <a:ext uri="{FF2B5EF4-FFF2-40B4-BE49-F238E27FC236}">
                <a16:creationId xmlns:a16="http://schemas.microsoft.com/office/drawing/2014/main" id="{4AB6EE48-2304-49AE-98D8-C20FEE7AE481}"/>
              </a:ext>
            </a:extLst>
          </p:cNvPr>
          <p:cNvGrpSpPr/>
          <p:nvPr/>
        </p:nvGrpSpPr>
        <p:grpSpPr>
          <a:xfrm>
            <a:off x="267936" y="1727927"/>
            <a:ext cx="5723952" cy="1382652"/>
            <a:chOff x="688657" y="770529"/>
            <a:chExt cx="2605986" cy="2468565"/>
          </a:xfrm>
        </p:grpSpPr>
        <p:sp>
          <p:nvSpPr>
            <p:cNvPr id="52" name="矩形 51">
              <a:extLst>
                <a:ext uri="{FF2B5EF4-FFF2-40B4-BE49-F238E27FC236}">
                  <a16:creationId xmlns:a16="http://schemas.microsoft.com/office/drawing/2014/main" id="{8357E6E2-CAD6-4142-A32D-1A6F07038230}"/>
                </a:ext>
              </a:extLst>
            </p:cNvPr>
            <p:cNvSpPr/>
            <p:nvPr/>
          </p:nvSpPr>
          <p:spPr bwMode="auto">
            <a:xfrm>
              <a:off x="1008826" y="770529"/>
              <a:ext cx="2285817" cy="2468565"/>
            </a:xfrm>
            <a:prstGeom prst="rect">
              <a:avLst/>
            </a:prstGeom>
            <a:solidFill>
              <a:schemeClr val="accent5">
                <a:lumMod val="20000"/>
                <a:lumOff val="80000"/>
              </a:schemeClr>
            </a:solidFill>
            <a:ln w="12700" cap="flat" cmpd="sng" algn="ctr">
              <a:noFill/>
              <a:prstDash val="solid"/>
              <a:round/>
              <a:headEnd type="none" w="sm" len="sm"/>
              <a:tailEnd type="none" w="sm" len="sm"/>
            </a:ln>
            <a:effectLst/>
          </p:spPr>
          <p:txBody>
            <a:bodyPr vert="horz" wrap="square" lIns="74295" tIns="37148" rIns="74295" bIns="37148" numCol="1" rtlCol="0" anchor="ctr" anchorCtr="0" compatLnSpc="1">
              <a:prstTxWarp prst="textNoShape">
                <a:avLst/>
              </a:prstTxWarp>
            </a:bodyPr>
            <a:lstStyle/>
            <a:p>
              <a:pPr marL="350225" indent="-285750" defTabSz="742950">
                <a:lnSpc>
                  <a:spcPts val="2600"/>
                </a:lnSpc>
                <a:buFont typeface="Arial" panose="020B0604020202020204" pitchFamily="34" charset="0"/>
                <a:buChar char="•"/>
                <a:defRPr/>
              </a:pPr>
              <a:endParaRPr lang="zh-TW" altLang="en-US" sz="1400" kern="0" dirty="0">
                <a:latin typeface="微軟正黑體" panose="020B0604030504040204" pitchFamily="34" charset="-120"/>
                <a:ea typeface="微軟正黑體" panose="020B0604030504040204" pitchFamily="34" charset="-120"/>
                <a:cs typeface="Microsoft JhengHei" charset="-120"/>
              </a:endParaRPr>
            </a:p>
          </p:txBody>
        </p:sp>
        <p:sp>
          <p:nvSpPr>
            <p:cNvPr id="53" name="矩形 52">
              <a:extLst>
                <a:ext uri="{FF2B5EF4-FFF2-40B4-BE49-F238E27FC236}">
                  <a16:creationId xmlns:a16="http://schemas.microsoft.com/office/drawing/2014/main" id="{9D503C2B-0FA3-4BE6-86F3-19C0EC9B87C7}"/>
                </a:ext>
              </a:extLst>
            </p:cNvPr>
            <p:cNvSpPr/>
            <p:nvPr/>
          </p:nvSpPr>
          <p:spPr bwMode="auto">
            <a:xfrm>
              <a:off x="688657" y="770529"/>
              <a:ext cx="290692" cy="2381969"/>
            </a:xfrm>
            <a:prstGeom prst="rect">
              <a:avLst/>
            </a:prstGeom>
            <a:solidFill>
              <a:schemeClr val="accent5">
                <a:lumMod val="75000"/>
              </a:schemeClr>
            </a:solidFill>
            <a:ln w="12700" cap="flat" cmpd="sng" algn="ctr">
              <a:noFill/>
              <a:prstDash val="solid"/>
              <a:round/>
              <a:headEnd type="none" w="sm" len="sm"/>
              <a:tailEnd type="none" w="sm" len="sm"/>
            </a:ln>
            <a:effectLst/>
          </p:spPr>
          <p:txBody>
            <a:bodyPr vert="horz" wrap="square" lIns="74295" tIns="37148" rIns="74295" bIns="37148" numCol="1" rtlCol="0" anchor="ctr" anchorCtr="0" compatLnSpc="1">
              <a:prstTxWarp prst="textNoShape">
                <a:avLst/>
              </a:prstTxWarp>
            </a:bodyPr>
            <a:lstStyle/>
            <a:p>
              <a:pPr defTabSz="742950">
                <a:defRPr/>
              </a:pPr>
              <a:r>
                <a:rPr lang="en-US" altLang="zh-TW" sz="1600" kern="0" dirty="0">
                  <a:solidFill>
                    <a:prstClr val="white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AI</a:t>
              </a:r>
              <a:r>
                <a:rPr lang="zh-TW" altLang="en-US" sz="1600" kern="0" dirty="0">
                  <a:solidFill>
                    <a:prstClr val="white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應用技術說明</a:t>
              </a:r>
            </a:p>
          </p:txBody>
        </p:sp>
      </p:grpSp>
      <p:sp>
        <p:nvSpPr>
          <p:cNvPr id="55" name="矩形 54">
            <a:extLst>
              <a:ext uri="{FF2B5EF4-FFF2-40B4-BE49-F238E27FC236}">
                <a16:creationId xmlns:a16="http://schemas.microsoft.com/office/drawing/2014/main" id="{C68E9F2A-A41F-4240-8D09-9AA512352222}"/>
              </a:ext>
            </a:extLst>
          </p:cNvPr>
          <p:cNvSpPr/>
          <p:nvPr/>
        </p:nvSpPr>
        <p:spPr>
          <a:xfrm>
            <a:off x="71420" y="5042292"/>
            <a:ext cx="906430" cy="6924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Aft>
                <a:spcPts val="0"/>
              </a:spcAft>
            </a:pPr>
            <a:r>
              <a:rPr lang="zh-TW" altLang="en-US" sz="13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導入場域二</a:t>
            </a:r>
            <a:endParaRPr lang="en-US" altLang="zh-TW" sz="13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lvl="0" algn="ctr">
              <a:spcAft>
                <a:spcPts val="0"/>
              </a:spcAft>
            </a:pPr>
            <a:r>
              <a:rPr lang="en-US" altLang="zh-TW" sz="13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lang="zh-TW" altLang="en-US" sz="13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企業名稱</a:t>
            </a:r>
            <a:r>
              <a:rPr lang="en-US" altLang="zh-TW" sz="13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</a:p>
        </p:txBody>
      </p:sp>
      <p:sp>
        <p:nvSpPr>
          <p:cNvPr id="58" name="矩形 57">
            <a:extLst>
              <a:ext uri="{FF2B5EF4-FFF2-40B4-BE49-F238E27FC236}">
                <a16:creationId xmlns:a16="http://schemas.microsoft.com/office/drawing/2014/main" id="{7B6A2BE5-A048-4C5F-8C3E-1664D0D7F7F7}"/>
              </a:ext>
            </a:extLst>
          </p:cNvPr>
          <p:cNvSpPr/>
          <p:nvPr/>
        </p:nvSpPr>
        <p:spPr>
          <a:xfrm>
            <a:off x="6178541" y="3849182"/>
            <a:ext cx="5042283" cy="11160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59" name="矩形 58">
            <a:extLst>
              <a:ext uri="{FF2B5EF4-FFF2-40B4-BE49-F238E27FC236}">
                <a16:creationId xmlns:a16="http://schemas.microsoft.com/office/drawing/2014/main" id="{E5D30299-0EAF-4769-A3E4-F18CDC35AB29}"/>
              </a:ext>
            </a:extLst>
          </p:cNvPr>
          <p:cNvSpPr/>
          <p:nvPr/>
        </p:nvSpPr>
        <p:spPr>
          <a:xfrm>
            <a:off x="6178541" y="5064680"/>
            <a:ext cx="5042283" cy="11160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5" name="投影片編號版面配置區 4">
            <a:extLst>
              <a:ext uri="{FF2B5EF4-FFF2-40B4-BE49-F238E27FC236}">
                <a16:creationId xmlns:a16="http://schemas.microsoft.com/office/drawing/2014/main" id="{FA3AEB5C-39A1-4D4E-B0E9-F20A8B5471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dirty="0"/>
              <a:t>1</a:t>
            </a: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FB45881F-5490-4C4F-A7EA-ECF4725831FD}"/>
              </a:ext>
            </a:extLst>
          </p:cNvPr>
          <p:cNvSpPr/>
          <p:nvPr/>
        </p:nvSpPr>
        <p:spPr>
          <a:xfrm>
            <a:off x="6996000" y="1329704"/>
            <a:ext cx="396775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zh-TW" altLang="en-US" sz="1400" dirty="0">
                <a:solidFill>
                  <a:schemeClr val="bg1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計畫申請業者欲解決之場域痛點：</a:t>
            </a:r>
            <a:endParaRPr lang="en-US" altLang="zh-TW" sz="1400" dirty="0">
              <a:solidFill>
                <a:schemeClr val="bg1">
                  <a:lumMod val="50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TW" altLang="en-US" sz="1400" dirty="0">
                <a:solidFill>
                  <a:schemeClr val="bg1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計畫內提出之</a:t>
            </a:r>
            <a:r>
              <a:rPr lang="en-US" altLang="zh-TW" sz="1400" dirty="0">
                <a:solidFill>
                  <a:schemeClr val="bg1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AI</a:t>
            </a:r>
            <a:r>
              <a:rPr lang="zh-TW" altLang="en-US" sz="1400" dirty="0">
                <a:solidFill>
                  <a:schemeClr val="bg1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應用技術及情境說明：</a:t>
            </a:r>
            <a:endParaRPr lang="en-US" altLang="zh-TW" sz="1400" dirty="0">
              <a:solidFill>
                <a:schemeClr val="bg1">
                  <a:lumMod val="50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TW" altLang="en-US" sz="1400" dirty="0">
                <a:solidFill>
                  <a:schemeClr val="bg1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預期達成之商業價值：</a:t>
            </a:r>
            <a:endParaRPr lang="en-US" altLang="zh-TW" sz="1400" dirty="0">
              <a:solidFill>
                <a:schemeClr val="bg1">
                  <a:lumMod val="50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TW" altLang="en-US" sz="1400" dirty="0">
                <a:solidFill>
                  <a:schemeClr val="bg1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預期達成之質量化效益：</a:t>
            </a:r>
          </a:p>
        </p:txBody>
      </p:sp>
    </p:spTree>
    <p:extLst>
      <p:ext uri="{BB962C8B-B14F-4D97-AF65-F5344CB8AC3E}">
        <p14:creationId xmlns:p14="http://schemas.microsoft.com/office/powerpoint/2010/main" val="281236182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8751048B-16FA-4F2F-841F-A76636AC95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簡報大綱</a:t>
            </a:r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BFF21916-E0A4-4784-BD2B-4D0526D5B8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196000" y="6495803"/>
            <a:ext cx="1800000" cy="290197"/>
          </a:xfrm>
        </p:spPr>
        <p:txBody>
          <a:bodyPr/>
          <a:lstStyle/>
          <a:p>
            <a:r>
              <a:rPr lang="en-US" dirty="0"/>
              <a:t>2</a:t>
            </a:r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A9552B1C-EBBF-481E-8A23-BF2119BBD779}"/>
              </a:ext>
            </a:extLst>
          </p:cNvPr>
          <p:cNvSpPr txBox="1"/>
          <p:nvPr/>
        </p:nvSpPr>
        <p:spPr>
          <a:xfrm>
            <a:off x="1153475" y="972000"/>
            <a:ext cx="10122416" cy="5114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+mj-ea"/>
              <a:buAutoNum type="ea1ChtPeriod"/>
            </a:pPr>
            <a:r>
              <a:rPr lang="zh-TW" altLang="en-US" sz="20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計畫目標與痛點</a:t>
            </a:r>
            <a:endParaRPr lang="en-US" altLang="zh-TW" sz="20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342900" indent="-342900">
              <a:lnSpc>
                <a:spcPct val="150000"/>
              </a:lnSpc>
              <a:buFont typeface="+mj-ea"/>
              <a:buAutoNum type="ea1ChtPeriod"/>
            </a:pPr>
            <a:r>
              <a:rPr lang="en-US" altLang="zh-TW" sz="20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AI</a:t>
            </a:r>
            <a:r>
              <a:rPr lang="zh-TW" altLang="en-US" sz="20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技術導入規劃</a:t>
            </a:r>
            <a:endParaRPr lang="en-US" altLang="zh-TW" sz="20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342900" indent="-342900">
              <a:lnSpc>
                <a:spcPct val="150000"/>
              </a:lnSpc>
              <a:buFont typeface="+mj-ea"/>
              <a:buAutoNum type="ea1ChtPeriod"/>
            </a:pPr>
            <a:r>
              <a:rPr lang="zh-TW" altLang="en-US" sz="20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計畫執行內容</a:t>
            </a:r>
            <a:endParaRPr lang="en-US" altLang="zh-TW" sz="20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342900" indent="-342900">
              <a:lnSpc>
                <a:spcPct val="150000"/>
              </a:lnSpc>
              <a:buFont typeface="+mj-ea"/>
              <a:buAutoNum type="ea1ChtPeriod"/>
            </a:pPr>
            <a:r>
              <a:rPr lang="en-US" altLang="zh-TW" sz="20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AI</a:t>
            </a:r>
            <a:r>
              <a:rPr lang="zh-TW" altLang="en-US" sz="20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應用技術產品化策略說明</a:t>
            </a:r>
            <a:endParaRPr lang="en-US" altLang="zh-TW" sz="20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342900" indent="-342900">
              <a:lnSpc>
                <a:spcPct val="150000"/>
              </a:lnSpc>
              <a:buFont typeface="+mj-ea"/>
              <a:buAutoNum type="ea1ChtPeriod"/>
            </a:pPr>
            <a:r>
              <a:rPr lang="zh-TW" altLang="en-US" sz="20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計畫推動說明與時程規劃</a:t>
            </a:r>
          </a:p>
          <a:p>
            <a:pPr marL="342900" indent="-342900">
              <a:lnSpc>
                <a:spcPct val="150000"/>
              </a:lnSpc>
              <a:buFont typeface="+mj-ea"/>
              <a:buAutoNum type="ea1ChtPeriod"/>
            </a:pPr>
            <a:r>
              <a:rPr lang="zh-TW" altLang="en-US" sz="20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資訊安全運作機制說明</a:t>
            </a:r>
            <a:endParaRPr lang="en-US" altLang="zh-TW" sz="20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342900" indent="-342900">
              <a:lnSpc>
                <a:spcPct val="150000"/>
              </a:lnSpc>
              <a:buFont typeface="+mj-ea"/>
              <a:buAutoNum type="ea1ChtPeriod"/>
            </a:pPr>
            <a:r>
              <a:rPr lang="zh-TW" altLang="en-US" sz="20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計畫分工與運作</a:t>
            </a:r>
            <a:endParaRPr lang="en-US" altLang="zh-TW" sz="20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342900" indent="-342900">
              <a:lnSpc>
                <a:spcPct val="150000"/>
              </a:lnSpc>
              <a:buFont typeface="+mj-ea"/>
              <a:buAutoNum type="ea1ChtPeriod"/>
            </a:pPr>
            <a:r>
              <a:rPr lang="zh-TW" altLang="en-US" sz="20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預定查核點說明</a:t>
            </a:r>
            <a:endParaRPr lang="en-US" altLang="zh-TW" sz="20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342900" indent="-342900">
              <a:lnSpc>
                <a:spcPct val="150000"/>
              </a:lnSpc>
              <a:buFont typeface="+mj-ea"/>
              <a:buAutoNum type="ea1ChtPeriod"/>
            </a:pPr>
            <a:r>
              <a:rPr lang="zh-TW" altLang="en-US" sz="20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預期效益說明</a:t>
            </a:r>
            <a:endParaRPr lang="en-US" altLang="zh-TW" sz="20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342900" indent="-342900">
              <a:lnSpc>
                <a:spcPct val="150000"/>
              </a:lnSpc>
              <a:buFont typeface="+mj-ea"/>
              <a:buAutoNum type="ea1ChtPeriod"/>
            </a:pPr>
            <a:r>
              <a:rPr lang="zh-TW" altLang="en-US" sz="20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經費說明</a:t>
            </a:r>
            <a:endParaRPr lang="en-US" altLang="zh-TW" sz="20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>
              <a:lnSpc>
                <a:spcPct val="150000"/>
              </a:lnSpc>
            </a:pPr>
            <a:r>
              <a:rPr lang="zh-TW" altLang="en-US" sz="20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附件、過往</a:t>
            </a:r>
            <a:r>
              <a:rPr lang="en-US" altLang="zh-TW" sz="20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AI</a:t>
            </a:r>
            <a:r>
              <a:rPr lang="zh-TW" altLang="en-US" sz="20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實績說明</a:t>
            </a:r>
          </a:p>
        </p:txBody>
      </p:sp>
    </p:spTree>
    <p:extLst>
      <p:ext uri="{BB962C8B-B14F-4D97-AF65-F5344CB8AC3E}">
        <p14:creationId xmlns:p14="http://schemas.microsoft.com/office/powerpoint/2010/main" val="25360654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DEA8DE21-6B19-407A-B706-506E349669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TW" altLang="en-US" dirty="0"/>
              <a:t>一、計畫目標與痛點</a:t>
            </a:r>
          </a:p>
        </p:txBody>
      </p:sp>
      <p:sp>
        <p:nvSpPr>
          <p:cNvPr id="3" name="投影片編號版面配置區 2">
            <a:extLst>
              <a:ext uri="{FF2B5EF4-FFF2-40B4-BE49-F238E27FC236}">
                <a16:creationId xmlns:a16="http://schemas.microsoft.com/office/drawing/2014/main" id="{0647CB89-1EB2-4B0F-82FA-79C55EEA4B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196000" y="6531429"/>
            <a:ext cx="1800000" cy="241237"/>
          </a:xfrm>
        </p:spPr>
        <p:txBody>
          <a:bodyPr/>
          <a:lstStyle/>
          <a:p>
            <a:r>
              <a:rPr lang="en-US" dirty="0"/>
              <a:t>3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FEA06F6D-3EE8-4198-A529-C10384C86268}"/>
              </a:ext>
            </a:extLst>
          </p:cNvPr>
          <p:cNvSpPr/>
          <p:nvPr/>
        </p:nvSpPr>
        <p:spPr>
          <a:xfrm>
            <a:off x="1375013" y="854933"/>
            <a:ext cx="6096000" cy="947824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just">
              <a:spcAft>
                <a:spcPts val="0"/>
              </a:spcAft>
            </a:pPr>
            <a:r>
              <a:rPr lang="en-US" altLang="zh-TW" sz="2400" b="1" kern="100" dirty="0"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（</a:t>
            </a:r>
            <a:r>
              <a:rPr lang="zh-TW" altLang="en-US" sz="2400" b="1" kern="100" dirty="0"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一</a:t>
            </a:r>
            <a:r>
              <a:rPr lang="en-US" altLang="zh-TW" sz="2400" b="1" kern="100" dirty="0"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）</a:t>
            </a:r>
            <a:r>
              <a:rPr lang="zh-TW" altLang="en-US" sz="2400" b="1" kern="100" dirty="0"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產業現況說明</a:t>
            </a:r>
            <a:endParaRPr lang="zh-TW" altLang="zh-TW" sz="2400" b="1" kern="100" dirty="0">
              <a:latin typeface="微軟正黑體" panose="020B0604030504040204" pitchFamily="34" charset="-120"/>
              <a:ea typeface="微軟正黑體" panose="020B0604030504040204" pitchFamily="34" charset="-120"/>
              <a:cs typeface="Times New Roman" panose="02020603050405020304" pitchFamily="18" charset="0"/>
            </a:endParaRPr>
          </a:p>
          <a:p>
            <a:pPr lvl="0">
              <a:lnSpc>
                <a:spcPct val="150000"/>
              </a:lnSpc>
              <a:spcAft>
                <a:spcPts val="0"/>
              </a:spcAft>
            </a:pPr>
            <a:r>
              <a:rPr lang="zh-TW" altLang="en-US" sz="2400" b="1" kern="100" dirty="0"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（二）</a:t>
            </a:r>
            <a:r>
              <a:rPr lang="zh-TW" altLang="zh-TW" sz="2400" b="1" kern="100" dirty="0"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產業需求情境痛點</a:t>
            </a:r>
            <a:endParaRPr lang="en-US" altLang="zh-TW" sz="2400" b="1" kern="100" dirty="0">
              <a:latin typeface="微軟正黑體" panose="020B0604030504040204" pitchFamily="34" charset="-120"/>
              <a:ea typeface="微軟正黑體" panose="020B0604030504040204" pitchFamily="34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8733590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EF389FC2-AAAE-45E2-9B7D-7663269035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TW" altLang="en-US" dirty="0"/>
              <a:t>二、</a:t>
            </a:r>
            <a:r>
              <a:rPr lang="en-US" altLang="zh-TW" dirty="0"/>
              <a:t>AI</a:t>
            </a:r>
            <a:r>
              <a:rPr lang="zh-TW" altLang="en-US" dirty="0"/>
              <a:t>技術導入規劃</a:t>
            </a:r>
            <a:r>
              <a:rPr lang="en-US" altLang="zh-TW" sz="3000" dirty="0"/>
              <a:t>(1/2)</a:t>
            </a:r>
            <a:endParaRPr lang="zh-TW" altLang="en-US" sz="3000" dirty="0"/>
          </a:p>
        </p:txBody>
      </p:sp>
      <p:sp>
        <p:nvSpPr>
          <p:cNvPr id="3" name="投影片編號版面配置區 2">
            <a:extLst>
              <a:ext uri="{FF2B5EF4-FFF2-40B4-BE49-F238E27FC236}">
                <a16:creationId xmlns:a16="http://schemas.microsoft.com/office/drawing/2014/main" id="{1879543E-458E-4B22-8EE6-7592693EA5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196000" y="6448301"/>
            <a:ext cx="1800000" cy="324365"/>
          </a:xfrm>
        </p:spPr>
        <p:txBody>
          <a:bodyPr/>
          <a:lstStyle/>
          <a:p>
            <a:r>
              <a:rPr lang="en-US" dirty="0"/>
              <a:t>4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4FCE79E2-3C92-4F2B-AF32-741C457CD644}"/>
              </a:ext>
            </a:extLst>
          </p:cNvPr>
          <p:cNvSpPr/>
          <p:nvPr/>
        </p:nvSpPr>
        <p:spPr>
          <a:xfrm>
            <a:off x="1263888" y="972000"/>
            <a:ext cx="606135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zh-TW" altLang="en-US" sz="2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（一）</a:t>
            </a:r>
            <a:r>
              <a:rPr lang="en-US" altLang="zh-TW" sz="2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AI</a:t>
            </a:r>
            <a:r>
              <a:rPr lang="zh-TW" altLang="en-US" sz="2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應用技術之架構圖</a:t>
            </a:r>
            <a:endParaRPr lang="en-US" altLang="zh-TW" sz="24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8510688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EF389FC2-AAAE-45E2-9B7D-7663269035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TW" altLang="en-US" dirty="0"/>
              <a:t>二、</a:t>
            </a:r>
            <a:r>
              <a:rPr lang="en-US" altLang="zh-TW" dirty="0"/>
              <a:t>AI</a:t>
            </a:r>
            <a:r>
              <a:rPr lang="zh-TW" altLang="en-US" dirty="0"/>
              <a:t>技術導入規劃</a:t>
            </a:r>
            <a:r>
              <a:rPr lang="en-US" altLang="zh-TW" sz="3000" dirty="0"/>
              <a:t>(2/2)</a:t>
            </a:r>
            <a:endParaRPr lang="zh-TW" altLang="en-US" sz="3000" dirty="0"/>
          </a:p>
        </p:txBody>
      </p:sp>
      <p:sp>
        <p:nvSpPr>
          <p:cNvPr id="3" name="投影片編號版面配置區 2">
            <a:extLst>
              <a:ext uri="{FF2B5EF4-FFF2-40B4-BE49-F238E27FC236}">
                <a16:creationId xmlns:a16="http://schemas.microsoft.com/office/drawing/2014/main" id="{1879543E-458E-4B22-8EE6-7592693EA5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196000" y="6472052"/>
            <a:ext cx="1800000" cy="300614"/>
          </a:xfrm>
        </p:spPr>
        <p:txBody>
          <a:bodyPr/>
          <a:lstStyle/>
          <a:p>
            <a:r>
              <a:rPr lang="en-US" dirty="0"/>
              <a:t>5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4FCE79E2-3C92-4F2B-AF32-741C457CD644}"/>
              </a:ext>
            </a:extLst>
          </p:cNvPr>
          <p:cNvSpPr/>
          <p:nvPr/>
        </p:nvSpPr>
        <p:spPr>
          <a:xfrm>
            <a:off x="1263888" y="972000"/>
            <a:ext cx="606135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zh-TW" altLang="en-US" sz="2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（二）導入之</a:t>
            </a:r>
            <a:r>
              <a:rPr lang="en-US" altLang="zh-TW" sz="2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AI</a:t>
            </a:r>
            <a:r>
              <a:rPr lang="zh-TW" altLang="en-US" sz="2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應用技術說明</a:t>
            </a:r>
            <a:endParaRPr lang="en-US" altLang="zh-TW" sz="24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graphicFrame>
        <p:nvGraphicFramePr>
          <p:cNvPr id="4" name="表格 3">
            <a:extLst>
              <a:ext uri="{FF2B5EF4-FFF2-40B4-BE49-F238E27FC236}">
                <a16:creationId xmlns:a16="http://schemas.microsoft.com/office/drawing/2014/main" id="{8722A26F-7D21-4C59-98F7-4FB5AD30969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0492162"/>
              </p:ext>
            </p:extLst>
          </p:nvPr>
        </p:nvGraphicFramePr>
        <p:xfrm>
          <a:off x="570000" y="1433665"/>
          <a:ext cx="11052000" cy="483787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440000">
                  <a:extLst>
                    <a:ext uri="{9D8B030D-6E8A-4147-A177-3AD203B41FA5}">
                      <a16:colId xmlns:a16="http://schemas.microsoft.com/office/drawing/2014/main" val="602545122"/>
                    </a:ext>
                  </a:extLst>
                </a:gridCol>
                <a:gridCol w="1332000">
                  <a:extLst>
                    <a:ext uri="{9D8B030D-6E8A-4147-A177-3AD203B41FA5}">
                      <a16:colId xmlns:a16="http://schemas.microsoft.com/office/drawing/2014/main" val="169819249"/>
                    </a:ext>
                  </a:extLst>
                </a:gridCol>
                <a:gridCol w="8280000">
                  <a:extLst>
                    <a:ext uri="{9D8B030D-6E8A-4147-A177-3AD203B41FA5}">
                      <a16:colId xmlns:a16="http://schemas.microsoft.com/office/drawing/2014/main" val="1729006291"/>
                    </a:ext>
                  </a:extLst>
                </a:gridCol>
              </a:tblGrid>
              <a:tr h="534978">
                <a:tc>
                  <a:txBody>
                    <a:bodyPr/>
                    <a:lstStyle/>
                    <a:p>
                      <a:pPr marL="0" indent="0" algn="ctr">
                        <a:spcAft>
                          <a:spcPts val="0"/>
                        </a:spcAft>
                      </a:pPr>
                      <a:r>
                        <a:rPr lang="en-US" sz="18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AI</a:t>
                      </a:r>
                      <a:r>
                        <a:rPr lang="zh-TW" altLang="en-US" sz="18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應用</a:t>
                      </a:r>
                      <a:r>
                        <a:rPr lang="zh-TW" sz="18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技術</a:t>
                      </a:r>
                      <a:endParaRPr lang="zh-TW" sz="18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2">
                  <a:txBody>
                    <a:bodyPr/>
                    <a:lstStyle/>
                    <a:p>
                      <a:pPr marL="0" indent="0" algn="ctr">
                        <a:spcAft>
                          <a:spcPts val="0"/>
                        </a:spcAft>
                        <a:tabLst/>
                      </a:pPr>
                      <a:r>
                        <a:rPr lang="zh-TW" sz="18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說明</a:t>
                      </a:r>
                      <a:endParaRPr lang="zh-TW" sz="18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71313178"/>
                  </a:ext>
                </a:extLst>
              </a:tr>
              <a:tr h="864000">
                <a:tc rowSpan="6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u="sng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(</a:t>
                      </a:r>
                      <a:r>
                        <a:rPr lang="zh-TW" sz="1800" u="sng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技術名稱</a:t>
                      </a:r>
                      <a:r>
                        <a:rPr lang="en-US" sz="1800" u="sng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)</a:t>
                      </a:r>
                      <a:endParaRPr lang="zh-TW" sz="18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8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18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□既有優化</a:t>
                      </a:r>
                      <a:endParaRPr lang="en-US" altLang="zh-TW" sz="18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18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□新增</a:t>
                      </a:r>
                      <a:r>
                        <a:rPr lang="zh-TW" altLang="en-US" sz="18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技術</a:t>
                      </a:r>
                      <a:endParaRPr lang="zh-TW" sz="18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TW" altLang="en-US" sz="1800" kern="100" dirty="0">
                          <a:solidFill>
                            <a:schemeClr val="dk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導入前應用情境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indent="0" algn="just" defTabSz="914400" rtl="0" eaLnBrk="1" latinLnBrk="0" hangingPunct="1">
                        <a:spcAft>
                          <a:spcPts val="0"/>
                        </a:spcAft>
                      </a:pPr>
                      <a:endParaRPr lang="zh-TW" altLang="en-US" sz="1800" kern="100" dirty="0">
                        <a:solidFill>
                          <a:schemeClr val="dk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605644727"/>
                  </a:ext>
                </a:extLst>
              </a:tr>
              <a:tr h="864000"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TW" sz="18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TW" altLang="en-US" sz="1800" kern="100" dirty="0">
                          <a:solidFill>
                            <a:schemeClr val="dk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導入後應用情境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indent="0" algn="just" defTabSz="914400" rtl="0" eaLnBrk="1" latinLnBrk="0" hangingPunct="1">
                        <a:spcAft>
                          <a:spcPts val="0"/>
                        </a:spcAft>
                      </a:pPr>
                      <a:endParaRPr lang="zh-TW" altLang="en-US" sz="1800" kern="100" dirty="0">
                        <a:solidFill>
                          <a:schemeClr val="dk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97433896"/>
                  </a:ext>
                </a:extLst>
              </a:tr>
              <a:tr h="431578"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TW" sz="18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TW" altLang="en-US" sz="1800" kern="100" dirty="0">
                          <a:solidFill>
                            <a:schemeClr val="dk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技術來源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indent="0" algn="just">
                        <a:spcAft>
                          <a:spcPts val="0"/>
                        </a:spcAft>
                      </a:pPr>
                      <a:r>
                        <a:rPr lang="zh-TW" sz="18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□自行研發</a:t>
                      </a:r>
                      <a:r>
                        <a:rPr lang="en-US" sz="18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  </a:t>
                      </a:r>
                      <a:r>
                        <a:rPr lang="zh-TW" sz="18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□技術採購</a:t>
                      </a:r>
                      <a:r>
                        <a:rPr lang="en-US" sz="18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  </a:t>
                      </a:r>
                      <a:r>
                        <a:rPr lang="zh-TW" sz="18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□開源模型介接</a:t>
                      </a:r>
                      <a:r>
                        <a:rPr lang="en-US" sz="18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  </a:t>
                      </a:r>
                      <a:endParaRPr lang="zh-TW" sz="18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422736554"/>
                  </a:ext>
                </a:extLst>
              </a:tr>
              <a:tr h="619727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TW" altLang="en-US" sz="1800" kern="100" dirty="0">
                          <a:solidFill>
                            <a:schemeClr val="dk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技術導入</a:t>
                      </a:r>
                      <a:endParaRPr lang="en-US" altLang="zh-TW" sz="1800" kern="100" dirty="0">
                        <a:solidFill>
                          <a:schemeClr val="dk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  <a:p>
                      <a:pPr marL="0" indent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TW" altLang="en-US" sz="1800" kern="100" dirty="0">
                          <a:solidFill>
                            <a:schemeClr val="dk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進度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indent="0" algn="just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TW" altLang="en-US" sz="1800" kern="100" dirty="0">
                          <a:solidFill>
                            <a:schemeClr val="dk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□尚未啟動</a:t>
                      </a:r>
                      <a:r>
                        <a:rPr lang="en-US" sz="1800" kern="100" dirty="0">
                          <a:solidFill>
                            <a:schemeClr val="dk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  </a:t>
                      </a:r>
                      <a:r>
                        <a:rPr lang="zh-TW" altLang="en-US" sz="1800" kern="100" dirty="0">
                          <a:solidFill>
                            <a:schemeClr val="dk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□評估中</a:t>
                      </a:r>
                      <a:r>
                        <a:rPr lang="en-US" sz="1800" kern="100" dirty="0">
                          <a:solidFill>
                            <a:schemeClr val="dk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    </a:t>
                      </a:r>
                      <a:r>
                        <a:rPr lang="zh-TW" altLang="en-US" sz="1800" kern="100" dirty="0">
                          <a:solidFill>
                            <a:schemeClr val="dk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  □開發建置中</a:t>
                      </a:r>
                    </a:p>
                    <a:p>
                      <a:pPr marL="0" indent="0" algn="just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TW" altLang="en-US" sz="1800" kern="100" dirty="0">
                          <a:solidFill>
                            <a:schemeClr val="dk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□測試中</a:t>
                      </a:r>
                      <a:r>
                        <a:rPr lang="en-US" sz="1800" kern="100" dirty="0">
                          <a:solidFill>
                            <a:schemeClr val="dk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    </a:t>
                      </a:r>
                      <a:r>
                        <a:rPr lang="zh-TW" altLang="en-US" sz="1800" kern="100" dirty="0">
                          <a:solidFill>
                            <a:schemeClr val="dk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  □試行階段</a:t>
                      </a:r>
                      <a:r>
                        <a:rPr lang="en-US" sz="1800" kern="100" dirty="0">
                          <a:solidFill>
                            <a:schemeClr val="dk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  </a:t>
                      </a:r>
                      <a:r>
                        <a:rPr lang="zh-TW" altLang="en-US" sz="1800" kern="100" dirty="0">
                          <a:solidFill>
                            <a:schemeClr val="dk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□其他</a:t>
                      </a:r>
                      <a:r>
                        <a:rPr lang="en-US" sz="1800" kern="100" dirty="0">
                          <a:solidFill>
                            <a:schemeClr val="dk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______________</a:t>
                      </a:r>
                      <a:endParaRPr lang="zh-TW" altLang="en-US" sz="1800" kern="100" dirty="0">
                        <a:solidFill>
                          <a:schemeClr val="dk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768218236"/>
                  </a:ext>
                </a:extLst>
              </a:tr>
              <a:tr h="863157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TW" altLang="en-US" sz="1800" kern="100" dirty="0">
                          <a:solidFill>
                            <a:schemeClr val="dk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技術框架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indent="0" algn="just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800" kern="100" dirty="0">
                          <a:solidFill>
                            <a:schemeClr val="dk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AI</a:t>
                      </a:r>
                      <a:r>
                        <a:rPr lang="zh-TW" altLang="en-US" sz="1800" kern="100" dirty="0">
                          <a:solidFill>
                            <a:schemeClr val="dk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技術說明：</a:t>
                      </a:r>
                    </a:p>
                    <a:p>
                      <a:pPr marL="0" indent="0" algn="just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800" kern="100" dirty="0">
                          <a:solidFill>
                            <a:schemeClr val="dk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(</a:t>
                      </a:r>
                      <a:r>
                        <a:rPr lang="zh-TW" altLang="en-US" sz="1800" kern="100" dirty="0">
                          <a:solidFill>
                            <a:schemeClr val="dk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包含</a:t>
                      </a:r>
                      <a:r>
                        <a:rPr lang="en-US" sz="1800" kern="100" dirty="0">
                          <a:solidFill>
                            <a:schemeClr val="dk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AI</a:t>
                      </a:r>
                      <a:r>
                        <a:rPr lang="zh-TW" altLang="en-US" sz="1800" kern="100" dirty="0">
                          <a:solidFill>
                            <a:schemeClr val="dk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模型、演算法及其技術運行原理</a:t>
                      </a:r>
                      <a:r>
                        <a:rPr lang="en-US" sz="1800" kern="100" dirty="0">
                          <a:solidFill>
                            <a:schemeClr val="dk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)</a:t>
                      </a:r>
                      <a:endParaRPr lang="zh-TW" altLang="en-US" sz="1800" kern="100" dirty="0">
                        <a:solidFill>
                          <a:schemeClr val="dk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  <a:p>
                      <a:pPr marL="0" indent="0" algn="just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TW" altLang="en-US" sz="1800" kern="100" dirty="0">
                          <a:solidFill>
                            <a:schemeClr val="dk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數據來源：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101044565"/>
                  </a:ext>
                </a:extLst>
              </a:tr>
              <a:tr h="612000"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TW" sz="18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TW" altLang="en-US" sz="1800" kern="100" dirty="0">
                          <a:solidFill>
                            <a:schemeClr val="dk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技術開發</a:t>
                      </a:r>
                      <a:endParaRPr lang="en-US" altLang="zh-TW" sz="1800" kern="100" dirty="0">
                        <a:solidFill>
                          <a:schemeClr val="dk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  <a:p>
                      <a:pPr marL="0" indent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TW" altLang="en-US" sz="1800" kern="100" dirty="0">
                          <a:solidFill>
                            <a:schemeClr val="dk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進度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indent="0" algn="just" defTabSz="914400" rtl="0" eaLnBrk="1" latinLnBrk="0" hangingPunct="1">
                        <a:spcAft>
                          <a:spcPts val="0"/>
                        </a:spcAft>
                      </a:pPr>
                      <a:endParaRPr lang="zh-TW" altLang="en-US" sz="1800" kern="100" dirty="0">
                        <a:solidFill>
                          <a:schemeClr val="dk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372025869"/>
                  </a:ext>
                </a:extLst>
              </a:tr>
            </a:tbl>
          </a:graphicData>
        </a:graphic>
      </p:graphicFrame>
      <p:sp>
        <p:nvSpPr>
          <p:cNvPr id="5" name="矩形 4">
            <a:extLst>
              <a:ext uri="{FF2B5EF4-FFF2-40B4-BE49-F238E27FC236}">
                <a16:creationId xmlns:a16="http://schemas.microsoft.com/office/drawing/2014/main" id="{5E880094-06C8-4E0D-83C7-C34A08DDF14A}"/>
              </a:ext>
            </a:extLst>
          </p:cNvPr>
          <p:cNvSpPr/>
          <p:nvPr/>
        </p:nvSpPr>
        <p:spPr>
          <a:xfrm>
            <a:off x="570000" y="6434423"/>
            <a:ext cx="3624146" cy="3758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TW" sz="1400" kern="100" dirty="0"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*</a:t>
            </a:r>
            <a:r>
              <a:rPr lang="zh-TW" altLang="zh-TW" sz="1400" kern="100" dirty="0"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如表格不敷使用，請自行增列</a:t>
            </a:r>
          </a:p>
        </p:txBody>
      </p:sp>
    </p:spTree>
    <p:extLst>
      <p:ext uri="{BB962C8B-B14F-4D97-AF65-F5344CB8AC3E}">
        <p14:creationId xmlns:p14="http://schemas.microsoft.com/office/powerpoint/2010/main" val="24004338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EF389FC2-AAAE-45E2-9B7D-7663269035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TW" altLang="en-US" dirty="0"/>
              <a:t>三、計畫執行內容</a:t>
            </a:r>
            <a:r>
              <a:rPr lang="en-US" altLang="zh-TW" sz="3000" dirty="0"/>
              <a:t>(1/2)</a:t>
            </a:r>
            <a:endParaRPr lang="zh-TW" altLang="en-US" sz="3000" dirty="0"/>
          </a:p>
        </p:txBody>
      </p:sp>
      <p:sp>
        <p:nvSpPr>
          <p:cNvPr id="3" name="投影片編號版面配置區 2">
            <a:extLst>
              <a:ext uri="{FF2B5EF4-FFF2-40B4-BE49-F238E27FC236}">
                <a16:creationId xmlns:a16="http://schemas.microsoft.com/office/drawing/2014/main" id="{1879543E-458E-4B22-8EE6-7592693EA5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196000" y="6448301"/>
            <a:ext cx="1800000" cy="324365"/>
          </a:xfrm>
        </p:spPr>
        <p:txBody>
          <a:bodyPr/>
          <a:lstStyle/>
          <a:p>
            <a:r>
              <a:rPr lang="en-US" dirty="0"/>
              <a:t>4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C6223C62-0C44-4855-B7BC-CB1AC6CE9718}"/>
              </a:ext>
            </a:extLst>
          </p:cNvPr>
          <p:cNvSpPr/>
          <p:nvPr/>
        </p:nvSpPr>
        <p:spPr>
          <a:xfrm>
            <a:off x="1430108" y="844385"/>
            <a:ext cx="7531784" cy="19747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just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zh-TW" altLang="en-US" sz="2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導入場域</a:t>
            </a:r>
            <a:r>
              <a:rPr lang="en-US" altLang="zh-TW" sz="2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(1)</a:t>
            </a:r>
            <a:r>
              <a:rPr lang="zh-TW" altLang="zh-TW" sz="2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：</a:t>
            </a:r>
            <a:r>
              <a:rPr lang="en-US" altLang="zh-TW" sz="2400" b="1" u="sng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  </a:t>
            </a:r>
            <a:endParaRPr lang="en-US" altLang="zh-TW" sz="24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914344" lvl="1" indent="-457200" algn="just">
              <a:lnSpc>
                <a:spcPct val="150000"/>
              </a:lnSpc>
              <a:buFont typeface="+mj-lt"/>
              <a:buAutoNum type="arabicPeriod"/>
              <a:defRPr/>
            </a:pPr>
            <a:r>
              <a:rPr lang="zh-TW" altLang="zh-TW" sz="2000" kern="100" dirty="0"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導入</a:t>
            </a:r>
            <a:r>
              <a:rPr lang="en-US" altLang="zh-TW" sz="2000" kern="100" dirty="0"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AI</a:t>
            </a:r>
            <a:r>
              <a:rPr lang="zh-TW" altLang="zh-TW" sz="2000" kern="100" dirty="0"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應用技術所需之資料蒐集現況、整備度與使用方式</a:t>
            </a:r>
            <a:endParaRPr lang="en-US" altLang="zh-TW" sz="2000" kern="100" dirty="0">
              <a:latin typeface="微軟正黑體" panose="020B0604030504040204" pitchFamily="34" charset="-120"/>
              <a:ea typeface="微軟正黑體" panose="020B0604030504040204" pitchFamily="34" charset="-120"/>
              <a:cs typeface="Times New Roman" panose="02020603050405020304" pitchFamily="18" charset="0"/>
            </a:endParaRPr>
          </a:p>
          <a:p>
            <a:pPr marL="914344" lvl="1" indent="-457200" algn="just">
              <a:lnSpc>
                <a:spcPct val="150000"/>
              </a:lnSpc>
              <a:buFont typeface="+mj-lt"/>
              <a:buAutoNum type="arabicPeriod"/>
              <a:defRPr/>
            </a:pPr>
            <a:r>
              <a:rPr lang="zh-TW" altLang="zh-TW" sz="2000" kern="100" dirty="0"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導入場域驗證項目及導入方式</a:t>
            </a:r>
            <a:endParaRPr lang="en-US" altLang="zh-TW" sz="2000" kern="100" dirty="0">
              <a:latin typeface="微軟正黑體" panose="020B0604030504040204" pitchFamily="34" charset="-120"/>
              <a:ea typeface="微軟正黑體" panose="020B0604030504040204" pitchFamily="34" charset="-120"/>
              <a:cs typeface="Times New Roman" panose="02020603050405020304" pitchFamily="18" charset="0"/>
            </a:endParaRPr>
          </a:p>
          <a:p>
            <a:pPr marL="914344" lvl="1" indent="-457200" algn="just">
              <a:lnSpc>
                <a:spcPct val="150000"/>
              </a:lnSpc>
              <a:buFont typeface="+mj-lt"/>
              <a:buAutoNum type="arabicPeriod"/>
              <a:defRPr/>
            </a:pPr>
            <a:r>
              <a:rPr lang="zh-TW" altLang="en-US" sz="2000" kern="100" dirty="0"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導入後商業模式架構</a:t>
            </a:r>
            <a:endParaRPr lang="en-US" altLang="zh-TW" sz="2000" kern="100" dirty="0">
              <a:latin typeface="微軟正黑體" panose="020B0604030504040204" pitchFamily="34" charset="-120"/>
              <a:ea typeface="微軟正黑體" panose="020B0604030504040204" pitchFamily="34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9769091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EF389FC2-AAAE-45E2-9B7D-7663269035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TW" altLang="en-US" dirty="0"/>
              <a:t>三、計畫執行內容</a:t>
            </a:r>
            <a:r>
              <a:rPr lang="en-US" altLang="zh-TW" sz="3000" dirty="0"/>
              <a:t>(2/2)</a:t>
            </a:r>
            <a:endParaRPr lang="zh-TW" altLang="en-US" sz="3000" dirty="0"/>
          </a:p>
        </p:txBody>
      </p:sp>
      <p:sp>
        <p:nvSpPr>
          <p:cNvPr id="3" name="投影片編號版面配置區 2">
            <a:extLst>
              <a:ext uri="{FF2B5EF4-FFF2-40B4-BE49-F238E27FC236}">
                <a16:creationId xmlns:a16="http://schemas.microsoft.com/office/drawing/2014/main" id="{1879543E-458E-4B22-8EE6-7592693EA5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196000" y="6448301"/>
            <a:ext cx="1800000" cy="324365"/>
          </a:xfrm>
        </p:spPr>
        <p:txBody>
          <a:bodyPr/>
          <a:lstStyle/>
          <a:p>
            <a:r>
              <a:rPr lang="en-US" dirty="0"/>
              <a:t>4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C6223C62-0C44-4855-B7BC-CB1AC6CE9718}"/>
              </a:ext>
            </a:extLst>
          </p:cNvPr>
          <p:cNvSpPr/>
          <p:nvPr/>
        </p:nvSpPr>
        <p:spPr>
          <a:xfrm>
            <a:off x="1430108" y="844385"/>
            <a:ext cx="7531784" cy="19747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just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zh-TW" altLang="en-US" sz="2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導入場域</a:t>
            </a:r>
            <a:r>
              <a:rPr lang="en-US" altLang="zh-TW" sz="2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(2)</a:t>
            </a:r>
            <a:r>
              <a:rPr lang="zh-TW" altLang="zh-TW" sz="2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：</a:t>
            </a:r>
            <a:endParaRPr lang="en-US" altLang="zh-TW" sz="24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914344" lvl="1" indent="-457200" algn="just">
              <a:lnSpc>
                <a:spcPct val="150000"/>
              </a:lnSpc>
              <a:buFont typeface="+mj-lt"/>
              <a:buAutoNum type="arabicPeriod"/>
              <a:defRPr/>
            </a:pPr>
            <a:r>
              <a:rPr lang="zh-TW" altLang="zh-TW" sz="2000" kern="100" dirty="0"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導入</a:t>
            </a:r>
            <a:r>
              <a:rPr lang="en-US" altLang="zh-TW" sz="2000" kern="100" dirty="0"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AI</a:t>
            </a:r>
            <a:r>
              <a:rPr lang="zh-TW" altLang="zh-TW" sz="2000" kern="100" dirty="0"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應用技術所需之資料蒐集現況、整備度與使用方式</a:t>
            </a:r>
            <a:endParaRPr lang="en-US" altLang="zh-TW" sz="2000" kern="100" dirty="0">
              <a:latin typeface="微軟正黑體" panose="020B0604030504040204" pitchFamily="34" charset="-120"/>
              <a:ea typeface="微軟正黑體" panose="020B0604030504040204" pitchFamily="34" charset="-120"/>
              <a:cs typeface="Times New Roman" panose="02020603050405020304" pitchFamily="18" charset="0"/>
            </a:endParaRPr>
          </a:p>
          <a:p>
            <a:pPr marL="914344" lvl="1" indent="-457200" algn="just">
              <a:lnSpc>
                <a:spcPct val="150000"/>
              </a:lnSpc>
              <a:buFont typeface="+mj-lt"/>
              <a:buAutoNum type="arabicPeriod"/>
              <a:defRPr/>
            </a:pPr>
            <a:r>
              <a:rPr lang="zh-TW" altLang="zh-TW" sz="2000" kern="100" dirty="0"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導入場域驗證項目及導入方式</a:t>
            </a:r>
            <a:endParaRPr lang="en-US" altLang="zh-TW" sz="2000" kern="100" dirty="0">
              <a:latin typeface="微軟正黑體" panose="020B0604030504040204" pitchFamily="34" charset="-120"/>
              <a:ea typeface="微軟正黑體" panose="020B0604030504040204" pitchFamily="34" charset="-120"/>
              <a:cs typeface="Times New Roman" panose="02020603050405020304" pitchFamily="18" charset="0"/>
            </a:endParaRPr>
          </a:p>
          <a:p>
            <a:pPr marL="914344" lvl="1" indent="-457200" algn="just">
              <a:lnSpc>
                <a:spcPct val="150000"/>
              </a:lnSpc>
              <a:buFont typeface="+mj-lt"/>
              <a:buAutoNum type="arabicPeriod"/>
              <a:defRPr/>
            </a:pPr>
            <a:r>
              <a:rPr lang="zh-TW" altLang="en-US" sz="2000" kern="100" dirty="0"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導入後商業模式架構</a:t>
            </a:r>
            <a:endParaRPr lang="en-US" altLang="zh-TW" sz="2000" kern="100" dirty="0">
              <a:latin typeface="微軟正黑體" panose="020B0604030504040204" pitchFamily="34" charset="-120"/>
              <a:ea typeface="微軟正黑體" panose="020B0604030504040204" pitchFamily="34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5505276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B4C59B40-1DF3-4BE1-8FA6-71801EB1B7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四、</a:t>
            </a:r>
            <a:r>
              <a:rPr lang="en-US" altLang="zh-TW" dirty="0"/>
              <a:t>AI</a:t>
            </a:r>
            <a:r>
              <a:rPr lang="zh-TW" altLang="en-US" dirty="0"/>
              <a:t>應用技術產品化策略說明</a:t>
            </a:r>
          </a:p>
        </p:txBody>
      </p:sp>
      <p:sp>
        <p:nvSpPr>
          <p:cNvPr id="3" name="投影片編號版面配置區 2">
            <a:extLst>
              <a:ext uri="{FF2B5EF4-FFF2-40B4-BE49-F238E27FC236}">
                <a16:creationId xmlns:a16="http://schemas.microsoft.com/office/drawing/2014/main" id="{D6BAACBD-B0C3-4640-A668-E298354E0C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196000" y="6519553"/>
            <a:ext cx="1800000" cy="253113"/>
          </a:xfrm>
        </p:spPr>
        <p:txBody>
          <a:bodyPr/>
          <a:lstStyle/>
          <a:p>
            <a:r>
              <a:rPr lang="en-US" dirty="0"/>
              <a:t>9</a:t>
            </a:r>
          </a:p>
        </p:txBody>
      </p:sp>
    </p:spTree>
    <p:extLst>
      <p:ext uri="{BB962C8B-B14F-4D97-AF65-F5344CB8AC3E}">
        <p14:creationId xmlns:p14="http://schemas.microsoft.com/office/powerpoint/2010/main" val="1836177178"/>
      </p:ext>
    </p:extLst>
  </p:cSld>
  <p:clrMapOvr>
    <a:masterClrMapping/>
  </p:clrMapOvr>
</p:sld>
</file>

<file path=ppt/theme/theme1.xml><?xml version="1.0" encoding="utf-8"?>
<a:theme xmlns:a="http://schemas.openxmlformats.org/drawingml/2006/main" name="1_Contents Slide Master">
  <a:themeElements>
    <a:clrScheme name="ALLPPT-BUSINES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07C89"/>
      </a:accent1>
      <a:accent2>
        <a:srgbClr val="8CBABE"/>
      </a:accent2>
      <a:accent3>
        <a:srgbClr val="9CCCD2"/>
      </a:accent3>
      <a:accent4>
        <a:srgbClr val="507C89"/>
      </a:accent4>
      <a:accent5>
        <a:srgbClr val="8CBABE"/>
      </a:accent5>
      <a:accent6>
        <a:srgbClr val="9CCCD2"/>
      </a:accent6>
      <a:hlink>
        <a:srgbClr val="FFFFFF"/>
      </a:hlink>
      <a:folHlink>
        <a:srgbClr val="FFFFFF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15005</TotalTime>
  <Words>1066</Words>
  <Application>Microsoft Office PowerPoint</Application>
  <PresentationFormat>寬螢幕</PresentationFormat>
  <Paragraphs>223</Paragraphs>
  <Slides>16</Slides>
  <Notes>11</Notes>
  <HiddenSlides>0</HiddenSlides>
  <MMClips>0</MMClips>
  <ScaleCrop>false</ScaleCrop>
  <HeadingPairs>
    <vt:vector size="6" baseType="variant">
      <vt:variant>
        <vt:lpstr>使用字型</vt:lpstr>
      </vt:variant>
      <vt:variant>
        <vt:i4>9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16</vt:i4>
      </vt:variant>
    </vt:vector>
  </HeadingPairs>
  <TitlesOfParts>
    <vt:vector size="26" baseType="lpstr">
      <vt:lpstr>Arial Unicode MS</vt:lpstr>
      <vt:lpstr>Noto Sans TC</vt:lpstr>
      <vt:lpstr>華康隸書體</vt:lpstr>
      <vt:lpstr>新細明體</vt:lpstr>
      <vt:lpstr>Arial</vt:lpstr>
      <vt:lpstr>Calibri</vt:lpstr>
      <vt:lpstr>Times New Roman</vt:lpstr>
      <vt:lpstr>微軟正黑體</vt:lpstr>
      <vt:lpstr>微軟正黑體</vt:lpstr>
      <vt:lpstr>1_Contents Slide Master</vt:lpstr>
      <vt:lpstr>PowerPoint 簡報</vt:lpstr>
      <vt:lpstr>提案摘要說明</vt:lpstr>
      <vt:lpstr>簡報大綱</vt:lpstr>
      <vt:lpstr>一、計畫目標與痛點</vt:lpstr>
      <vt:lpstr>二、AI技術導入規劃(1/2)</vt:lpstr>
      <vt:lpstr>二、AI技術導入規劃(2/2)</vt:lpstr>
      <vt:lpstr>三、計畫執行內容(1/2)</vt:lpstr>
      <vt:lpstr>三、計畫執行內容(2/2)</vt:lpstr>
      <vt:lpstr>四、AI應用技術產品化策略說明</vt:lpstr>
      <vt:lpstr>五、計畫推動說明與時程規劃</vt:lpstr>
      <vt:lpstr>六、資訊安全運作機制說明</vt:lpstr>
      <vt:lpstr>七、計畫分工與運作</vt:lpstr>
      <vt:lpstr>八、預定查核點說明</vt:lpstr>
      <vt:lpstr>九、預期效益說明</vt:lpstr>
      <vt:lpstr>十、經費說明</vt:lpstr>
      <vt:lpstr>附件、過往AI實績說明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Allppt.com;Googleslidesppt.com</dc:creator>
  <cp:lastModifiedBy>高韻婷</cp:lastModifiedBy>
  <cp:revision>723</cp:revision>
  <cp:lastPrinted>2025-07-24T10:22:43Z</cp:lastPrinted>
  <dcterms:created xsi:type="dcterms:W3CDTF">2018-04-24T17:14:44Z</dcterms:created>
  <dcterms:modified xsi:type="dcterms:W3CDTF">2025-10-29T06:54:20Z</dcterms:modified>
</cp:coreProperties>
</file>